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21"/>
  </p:notesMasterIdLst>
  <p:sldIdLst>
    <p:sldId id="256" r:id="rId4"/>
    <p:sldId id="257" r:id="rId5"/>
    <p:sldId id="258" r:id="rId6"/>
    <p:sldId id="283" r:id="rId7"/>
    <p:sldId id="259" r:id="rId8"/>
    <p:sldId id="276" r:id="rId9"/>
    <p:sldId id="275" r:id="rId10"/>
    <p:sldId id="280" r:id="rId11"/>
    <p:sldId id="260" r:id="rId12"/>
    <p:sldId id="277" r:id="rId13"/>
    <p:sldId id="278" r:id="rId14"/>
    <p:sldId id="279" r:id="rId15"/>
    <p:sldId id="261" r:id="rId16"/>
    <p:sldId id="262" r:id="rId17"/>
    <p:sldId id="282" r:id="rId18"/>
    <p:sldId id="286" r:id="rId19"/>
    <p:sldId id="263"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8D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915" autoAdjust="0"/>
  </p:normalViewPr>
  <p:slideViewPr>
    <p:cSldViewPr>
      <p:cViewPr>
        <p:scale>
          <a:sx n="90" d="100"/>
          <a:sy n="90" d="100"/>
        </p:scale>
        <p:origin x="-81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B42BB-4741-4836-83B4-1835AD0B3034}" type="datetimeFigureOut">
              <a:rPr lang="en-US" smtClean="0"/>
              <a:t>4/2/2023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3F29D-93BF-4E96-AD78-F377264F97C5}" type="slidenum">
              <a:rPr lang="en-US" smtClean="0"/>
              <a:t>‹#›</a:t>
            </a:fld>
            <a:endParaRPr lang="en-US"/>
          </a:p>
        </p:txBody>
      </p:sp>
    </p:spTree>
    <p:extLst>
      <p:ext uri="{BB962C8B-B14F-4D97-AF65-F5344CB8AC3E}">
        <p14:creationId xmlns:p14="http://schemas.microsoft.com/office/powerpoint/2010/main" val="360354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3F29D-93BF-4E96-AD78-F377264F97C5}" type="slidenum">
              <a:rPr lang="en-US" smtClean="0"/>
              <a:t>17</a:t>
            </a:fld>
            <a:endParaRPr lang="en-US"/>
          </a:p>
        </p:txBody>
      </p:sp>
    </p:spTree>
    <p:extLst>
      <p:ext uri="{BB962C8B-B14F-4D97-AF65-F5344CB8AC3E}">
        <p14:creationId xmlns:p14="http://schemas.microsoft.com/office/powerpoint/2010/main" val="301466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a:defRPr/>
            </a:lvl1pPr>
          </a:lstStyle>
          <a:p>
            <a:pPr>
              <a:defRPr/>
            </a:pPr>
            <a:fld id="{DAC34410-9AC2-4BE3-9AAE-88B89EDC2E90}"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86CA5D8-3591-4262-8A65-C3DC5E84A055}"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111194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217CD98B-C1B9-4884-BF98-3AD782DDB321}"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16BC5BA7-3CC2-4D87-8BF5-037FA8EE0AD8}"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35430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B20557EA-DFB5-42EB-938A-AC0B579A6BF1}"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00AA8227-5996-4762-99F2-448048BDCD10}"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653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3"/>
          <p:cNvSpPr>
            <a:spLocks noGrp="1"/>
          </p:cNvSpPr>
          <p:nvPr>
            <p:ph type="dt" sz="half" idx="10"/>
          </p:nvPr>
        </p:nvSpPr>
        <p:spPr/>
        <p:txBody>
          <a:bodyPr/>
          <a:lstStyle>
            <a:lvl1pPr>
              <a:defRPr/>
            </a:lvl1pPr>
          </a:lstStyle>
          <a:p>
            <a:pPr>
              <a:defRPr/>
            </a:pPr>
            <a:fld id="{6B7F6332-E9D6-42AA-8D49-1DBC6A7CD0D6}"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169C0160-7422-4164-ADFE-77652BA1615E}"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44059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3"/>
          <p:cNvSpPr>
            <a:spLocks noGrp="1"/>
          </p:cNvSpPr>
          <p:nvPr>
            <p:ph type="dt" sz="half" idx="10"/>
          </p:nvPr>
        </p:nvSpPr>
        <p:spPr/>
        <p:txBody>
          <a:bodyPr/>
          <a:lstStyle>
            <a:lvl1pPr>
              <a:defRPr/>
            </a:lvl1pPr>
          </a:lstStyle>
          <a:p>
            <a:pPr>
              <a:defRPr/>
            </a:pPr>
            <a:fld id="{9948EC7B-CED0-4338-BAAD-E28B8DD9A47B}"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0E912DFD-DBD9-4452-A5BC-DE481801DEC0}"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122556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3"/>
          <p:cNvSpPr>
            <a:spLocks noGrp="1"/>
          </p:cNvSpPr>
          <p:nvPr>
            <p:ph type="dt" sz="half" idx="10"/>
          </p:nvPr>
        </p:nvSpPr>
        <p:spPr/>
        <p:txBody>
          <a:bodyPr/>
          <a:lstStyle>
            <a:lvl1pPr>
              <a:defRPr/>
            </a:lvl1pPr>
          </a:lstStyle>
          <a:p>
            <a:pPr>
              <a:defRPr/>
            </a:pPr>
            <a:fld id="{B560753D-21D8-44DC-B234-15495457CA8B}"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5E7C1E08-08F3-46E0-860B-F3F578D2BF5A}"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998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56DD02D2-8DAD-4861-B271-17A0C7121439}"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B68723B4-12E0-49D6-BF4A-B7F67E2189BA}"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421487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8422DD7-75E2-4162-AC92-A3ECDAD12A52}"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6DA7055B-420F-4E23-A0F0-89B8C2A0F064}"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7517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35C6C56F-E171-4ECE-96C3-694A277D56C4}"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891E71A6-0A2B-4C42-8D80-DC5B7B4C0D9A}"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34679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97B4969A-A415-45CB-8391-3C9413191146}"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4476585-8000-46EF-A506-983BE2286E5B}"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895599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21982302-6038-4E82-9780-EC4D8B27D6F4}"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254618A0-33D2-4A83-9399-59CEC5499CC5}"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175556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a:defRPr/>
            </a:lvl1pPr>
          </a:lstStyle>
          <a:p>
            <a:pPr>
              <a:defRPr/>
            </a:pPr>
            <a:fld id="{DAC34410-9AC2-4BE3-9AAE-88B89EDC2E90}"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86CA5D8-3591-4262-8A65-C3DC5E84A055}"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111194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217CD98B-C1B9-4884-BF98-3AD782DDB321}"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16BC5BA7-3CC2-4D87-8BF5-037FA8EE0AD8}"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354305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B20557EA-DFB5-42EB-938A-AC0B579A6BF1}"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00AA8227-5996-4762-99F2-448048BDCD10}"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6533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3"/>
          <p:cNvSpPr>
            <a:spLocks noGrp="1"/>
          </p:cNvSpPr>
          <p:nvPr>
            <p:ph type="dt" sz="half" idx="10"/>
          </p:nvPr>
        </p:nvSpPr>
        <p:spPr/>
        <p:txBody>
          <a:bodyPr/>
          <a:lstStyle>
            <a:lvl1pPr>
              <a:defRPr/>
            </a:lvl1pPr>
          </a:lstStyle>
          <a:p>
            <a:pPr>
              <a:defRPr/>
            </a:pPr>
            <a:fld id="{6B7F6332-E9D6-42AA-8D49-1DBC6A7CD0D6}"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169C0160-7422-4164-ADFE-77652BA1615E}"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440591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3"/>
          <p:cNvSpPr>
            <a:spLocks noGrp="1"/>
          </p:cNvSpPr>
          <p:nvPr>
            <p:ph type="dt" sz="half" idx="10"/>
          </p:nvPr>
        </p:nvSpPr>
        <p:spPr/>
        <p:txBody>
          <a:bodyPr/>
          <a:lstStyle>
            <a:lvl1pPr>
              <a:defRPr/>
            </a:lvl1pPr>
          </a:lstStyle>
          <a:p>
            <a:pPr>
              <a:defRPr/>
            </a:pPr>
            <a:fld id="{9948EC7B-CED0-4338-BAAD-E28B8DD9A47B}"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0E912DFD-DBD9-4452-A5BC-DE481801DEC0}"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122556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3"/>
          <p:cNvSpPr>
            <a:spLocks noGrp="1"/>
          </p:cNvSpPr>
          <p:nvPr>
            <p:ph type="dt" sz="half" idx="10"/>
          </p:nvPr>
        </p:nvSpPr>
        <p:spPr/>
        <p:txBody>
          <a:bodyPr/>
          <a:lstStyle>
            <a:lvl1pPr>
              <a:defRPr/>
            </a:lvl1pPr>
          </a:lstStyle>
          <a:p>
            <a:pPr>
              <a:defRPr/>
            </a:pPr>
            <a:fld id="{B560753D-21D8-44DC-B234-15495457CA8B}"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5E7C1E08-08F3-46E0-860B-F3F578D2BF5A}"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9981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56DD02D2-8DAD-4861-B271-17A0C7121439}"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B68723B4-12E0-49D6-BF4A-B7F67E2189BA}"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42148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8422DD7-75E2-4162-AC92-A3ECDAD12A52}"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6DA7055B-420F-4E23-A0F0-89B8C2A0F064}"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751733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35C6C56F-E171-4ECE-96C3-694A277D56C4}"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891E71A6-0A2B-4C42-8D80-DC5B7B4C0D9A}"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34679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97B4969A-A415-45CB-8391-3C9413191146}"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4476585-8000-46EF-A506-983BE2286E5B}"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2895599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fld id="{21982302-6038-4E82-9780-EC4D8B27D6F4}"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254618A0-33D2-4A83-9399-59CEC5499CC5}"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31755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4" name="عنصر نائب للتذييل 3"/>
          <p:cNvSpPr>
            <a:spLocks noGrp="1"/>
          </p:cNvSpPr>
          <p:nvPr>
            <p:ph type="ftr" sz="quarter" idx="11"/>
          </p:nvPr>
        </p:nvSpPr>
        <p:spPr/>
        <p:txBody>
          <a:bodyPr/>
          <a:lstStyle/>
          <a:p>
            <a:endParaRPr lang="ar-IQ" dirty="0"/>
          </a:p>
        </p:txBody>
      </p:sp>
      <p:sp>
        <p:nvSpPr>
          <p:cNvPr id="5" name="عنصر نائب لرقم الشريحة 4"/>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4E01877-0921-4459-B035-CF8A2E1B78AB}" type="datetimeFigureOut">
              <a:rPr lang="ar-IQ" smtClean="0"/>
              <a:pPr/>
              <a:t>12/09/1444</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9D861E5F-8E30-440C-8C80-D3692E0115F9}" type="slidenum">
              <a:rPr lang="ar-IQ" smtClean="0"/>
              <a:pPr/>
              <a:t>‹#›</a:t>
            </a:fld>
            <a:endParaRPr lang="ar-IQ"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E01877-0921-4459-B035-CF8A2E1B78AB}" type="datetimeFigureOut">
              <a:rPr lang="ar-IQ" smtClean="0"/>
              <a:pPr/>
              <a:t>12/09/1444</a:t>
            </a:fld>
            <a:endParaRPr lang="ar-IQ"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861E5F-8E30-440C-8C80-D3692E0115F9}" type="slidenum">
              <a:rPr lang="ar-IQ" smtClean="0"/>
              <a:pPr/>
              <a:t>‹#›</a:t>
            </a:fld>
            <a:endParaRPr lang="ar-IQ"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6980C967-F23E-43F0-A909-C61BC0384359}"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20268D5F-3728-4F27-92D5-9F3E31AC06F6}"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1909886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6980C967-F23E-43F0-A909-C61BC0384359}" type="datetimeFigureOut">
              <a:rPr lang="ar-IQ">
                <a:solidFill>
                  <a:prstClr val="black">
                    <a:tint val="75000"/>
                  </a:prstClr>
                </a:solidFill>
              </a:rPr>
              <a:pPr>
                <a:defRPr/>
              </a:pPr>
              <a:t>12/09/1444</a:t>
            </a:fld>
            <a:endParaRPr lang="ar-IQ" dirty="0">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20268D5F-3728-4F27-92D5-9F3E31AC06F6}" type="slidenum">
              <a:rPr lang="ar-IQ">
                <a:solidFill>
                  <a:prstClr val="black">
                    <a:tint val="75000"/>
                  </a:prstClr>
                </a:solidFill>
              </a:rPr>
              <a:pPr>
                <a:defRPr/>
              </a:pPr>
              <a:t>‹#›</a:t>
            </a:fld>
            <a:endParaRPr lang="ar-IQ" dirty="0">
              <a:solidFill>
                <a:prstClr val="black">
                  <a:tint val="75000"/>
                </a:prstClr>
              </a:solidFill>
            </a:endParaRPr>
          </a:p>
        </p:txBody>
      </p:sp>
    </p:spTree>
    <p:extLst>
      <p:ext uri="{BB962C8B-B14F-4D97-AF65-F5344CB8AC3E}">
        <p14:creationId xmlns:p14="http://schemas.microsoft.com/office/powerpoint/2010/main" val="1909886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ctrTitle"/>
          </p:nvPr>
        </p:nvSpPr>
        <p:spPr bwMode="auto">
          <a:xfrm>
            <a:off x="428596" y="2143116"/>
            <a:ext cx="7429584" cy="2643206"/>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9525">
            <a:miter lim="800000"/>
            <a:headEnd/>
            <a:tailEnd/>
          </a:ln>
          <a:scene3d>
            <a:camera prst="legacyPerspectiveTopRight"/>
            <a:lightRig rig="legacyFlat3" dir="b"/>
          </a:scene3d>
          <a:sp3d extrusionH="121893000" prstMaterial="legacyMatte">
            <a:bevelT w="13500" h="13500" prst="angle"/>
            <a:bevelB w="13500" h="13500" prst="angle"/>
            <a:extrusionClr>
              <a:schemeClr val="folHlink"/>
            </a:extrusionClr>
          </a:sp3d>
        </p:spPr>
        <p:txBody>
          <a:bodyPr anchor="ctr">
            <a:noAutofit/>
            <a:flatTx/>
          </a:bodyPr>
          <a:lstStyle/>
          <a:p>
            <a:pPr lvl="0" rtl="0">
              <a:spcBef>
                <a:spcPts val="0"/>
              </a:spcBef>
              <a:defRPr/>
            </a:pPr>
            <a:r>
              <a:rPr lang="ar-IQ" sz="3200" b="1" dirty="0" smtClean="0"/>
              <a:t/>
            </a:r>
            <a:br>
              <a:rPr lang="ar-IQ" sz="3200" b="1" dirty="0" smtClean="0"/>
            </a:br>
            <a:r>
              <a:rPr lang="ar-SA" sz="3200" b="1" dirty="0" smtClean="0"/>
              <a:t> </a:t>
            </a:r>
            <a:r>
              <a:rPr lang="ar-IQ" sz="3200" b="1" dirty="0">
                <a:solidFill>
                  <a:prstClr val="black"/>
                </a:solidFill>
                <a:latin typeface="Arial" pitchFamily="34" charset="0"/>
                <a:ea typeface="+mn-ea"/>
                <a:cs typeface="Arial" pitchFamily="34" charset="0"/>
              </a:rPr>
              <a:t>عمليات </a:t>
            </a:r>
            <a:r>
              <a:rPr lang="ar-IQ" sz="3200" b="1" dirty="0" smtClean="0">
                <a:solidFill>
                  <a:prstClr val="black"/>
                </a:solidFill>
                <a:latin typeface="Arial" pitchFamily="34" charset="0"/>
                <a:ea typeface="+mn-ea"/>
                <a:cs typeface="Arial" pitchFamily="34" charset="0"/>
              </a:rPr>
              <a:t>التكثير </a:t>
            </a:r>
            <a:r>
              <a:rPr lang="ar-IQ" sz="3200" b="1" dirty="0">
                <a:solidFill>
                  <a:prstClr val="black"/>
                </a:solidFill>
                <a:latin typeface="Arial" pitchFamily="34" charset="0"/>
                <a:ea typeface="+mn-ea"/>
                <a:cs typeface="Arial" pitchFamily="34" charset="0"/>
              </a:rPr>
              <a:t>الإصطناعي</a:t>
            </a:r>
            <a:br>
              <a:rPr lang="ar-IQ" sz="3200" b="1" dirty="0">
                <a:solidFill>
                  <a:prstClr val="black"/>
                </a:solidFill>
                <a:latin typeface="Arial" pitchFamily="34" charset="0"/>
                <a:ea typeface="+mn-ea"/>
                <a:cs typeface="Arial" pitchFamily="34" charset="0"/>
              </a:rPr>
            </a:br>
            <a:r>
              <a:rPr lang="ar-IQ" sz="1200" b="1" dirty="0">
                <a:solidFill>
                  <a:prstClr val="black"/>
                </a:solidFill>
                <a:latin typeface="Arial" pitchFamily="34" charset="0"/>
                <a:ea typeface="+mn-ea"/>
                <a:cs typeface="Arial" pitchFamily="34" charset="0"/>
              </a:rPr>
              <a:t/>
            </a:r>
            <a:br>
              <a:rPr lang="ar-IQ" sz="1200" b="1" dirty="0">
                <a:solidFill>
                  <a:prstClr val="black"/>
                </a:solidFill>
                <a:latin typeface="Arial" pitchFamily="34" charset="0"/>
                <a:ea typeface="+mn-ea"/>
                <a:cs typeface="Arial" pitchFamily="34" charset="0"/>
              </a:rPr>
            </a:br>
            <a:r>
              <a:rPr lang="en-US" sz="3200" b="1" dirty="0">
                <a:solidFill>
                  <a:prstClr val="black"/>
                </a:solidFill>
                <a:latin typeface="Arial" pitchFamily="34" charset="0"/>
                <a:ea typeface="+mn-ea"/>
                <a:cs typeface="Arial" pitchFamily="34" charset="0"/>
              </a:rPr>
              <a:t>Artificial Breeding </a:t>
            </a:r>
            <a:r>
              <a:rPr lang="en-US" sz="3200" b="1" dirty="0" smtClean="0">
                <a:solidFill>
                  <a:prstClr val="black"/>
                </a:solidFill>
                <a:latin typeface="Arial" pitchFamily="34" charset="0"/>
                <a:ea typeface="+mn-ea"/>
                <a:cs typeface="Arial" pitchFamily="34" charset="0"/>
              </a:rPr>
              <a:t>Processes</a:t>
            </a:r>
            <a:r>
              <a:rPr lang="en-US" sz="2800" b="1" dirty="0">
                <a:solidFill>
                  <a:prstClr val="black"/>
                </a:solidFill>
                <a:latin typeface="Arial" pitchFamily="34" charset="0"/>
                <a:ea typeface="+mn-ea"/>
                <a:cs typeface="Arial" pitchFamily="34" charset="0"/>
              </a:rPr>
              <a:t/>
            </a:r>
            <a:br>
              <a:rPr lang="en-US" sz="2800" b="1" dirty="0">
                <a:solidFill>
                  <a:prstClr val="black"/>
                </a:solidFill>
                <a:latin typeface="Arial" pitchFamily="34" charset="0"/>
                <a:ea typeface="+mn-ea"/>
                <a:cs typeface="Arial" pitchFamily="34" charset="0"/>
              </a:rPr>
            </a:br>
            <a:endParaRPr lang="en-US" sz="3200" b="1" dirty="0">
              <a:latin typeface="Arabic Transparent" pitchFamily="2" charset="-78"/>
              <a:cs typeface="Simplified Arabic" pitchFamily="18" charset="-78"/>
            </a:endParaRPr>
          </a:p>
          <a:p>
            <a:pPr algn="ct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X5085E1H"/>
          <p:cNvPicPr>
            <a:picLocks noChangeAspect="1" noChangeArrowheads="1"/>
          </p:cNvPicPr>
          <p:nvPr/>
        </p:nvPicPr>
        <p:blipFill>
          <a:blip r:embed="rId2" cstate="print"/>
          <a:srcRect/>
          <a:stretch>
            <a:fillRect/>
          </a:stretch>
        </p:blipFill>
        <p:spPr bwMode="auto">
          <a:xfrm>
            <a:off x="1098677" y="332656"/>
            <a:ext cx="7013778" cy="3888432"/>
          </a:xfrm>
          <a:prstGeom prst="rect">
            <a:avLst/>
          </a:prstGeom>
          <a:noFill/>
          <a:ln w="9525">
            <a:noFill/>
            <a:miter lim="800000"/>
            <a:headEnd/>
            <a:tailEnd/>
          </a:ln>
        </p:spPr>
      </p:pic>
      <p:sp>
        <p:nvSpPr>
          <p:cNvPr id="8" name="AutoShape 5"/>
          <p:cNvSpPr>
            <a:spLocks noGrp="1" noChangeArrowheads="1"/>
          </p:cNvSpPr>
          <p:nvPr>
            <p:ph idx="1"/>
          </p:nvPr>
        </p:nvSpPr>
        <p:spPr bwMode="auto">
          <a:xfrm>
            <a:off x="1115616" y="4653136"/>
            <a:ext cx="7013778" cy="1008112"/>
          </a:xfrm>
          <a:prstGeom prst="flowChartAlternateProcess">
            <a:avLst/>
          </a:prstGeom>
          <a:blipFill dpi="0" rotWithShape="1">
            <a:blip r:embed="rId3" cstate="print">
              <a:alphaModFix amt="51000"/>
            </a:blip>
            <a:srcRect/>
            <a:tile tx="0" ty="0" sx="100000" sy="100000" flip="none" algn="tl"/>
          </a:blipFill>
          <a:ln w="76200" cmpd="tri">
            <a:solidFill>
              <a:schemeClr val="tx1"/>
            </a:solidFill>
            <a:miter lim="800000"/>
            <a:headEnd/>
            <a:tailEnd/>
          </a:ln>
          <a:effectLst/>
        </p:spPr>
        <p:txBody>
          <a:bodyPr wrap="none" anchor="ctr">
            <a:normAutofit/>
          </a:bodyPr>
          <a:lstStyle/>
          <a:p>
            <a:pPr>
              <a:defRPr/>
            </a:pPr>
            <a:r>
              <a:rPr lang="ar-IQ" sz="2400" dirty="0" smtClean="0">
                <a:latin typeface="+mj-lt"/>
                <a:cs typeface="Arial" pitchFamily="34" charset="0"/>
              </a:rPr>
              <a:t>عملية سحق الغدة النخامية واضافة المحلول الفسيلوجي اليها</a:t>
            </a:r>
            <a:endParaRPr lang="en-US" sz="2400" dirty="0">
              <a:latin typeface="+mj-lt"/>
              <a:cs typeface="Arial" pitchFamily="34" charset="0"/>
            </a:endParaRPr>
          </a:p>
        </p:txBody>
      </p:sp>
    </p:spTree>
    <p:extLst>
      <p:ext uri="{BB962C8B-B14F-4D97-AF65-F5344CB8AC3E}">
        <p14:creationId xmlns:p14="http://schemas.microsoft.com/office/powerpoint/2010/main" val="129656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93" decel="100000"/>
                                        <p:tgtEl>
                                          <p:spTgt spid="6"/>
                                        </p:tgtEl>
                                      </p:cBhvr>
                                    </p:animEffect>
                                    <p:animScale>
                                      <p:cBhvr>
                                        <p:cTn id="8" dur="193" decel="100000"/>
                                        <p:tgtEl>
                                          <p:spTgt spid="6"/>
                                        </p:tgtEl>
                                      </p:cBhvr>
                                      <p:from x="10000" y="10000"/>
                                      <p:to x="200000" y="450000"/>
                                    </p:animScale>
                                    <p:animScale>
                                      <p:cBhvr>
                                        <p:cTn id="9" dur="308" accel="100000" fill="hold">
                                          <p:stCondLst>
                                            <p:cond delay="193"/>
                                          </p:stCondLst>
                                        </p:cTn>
                                        <p:tgtEl>
                                          <p:spTgt spid="6"/>
                                        </p:tgtEl>
                                      </p:cBhvr>
                                      <p:from x="200000" y="450000"/>
                                      <p:to x="100000" y="100000"/>
                                    </p:animScale>
                                    <p:set>
                                      <p:cBhvr>
                                        <p:cTn id="10" dur="193" fill="hold"/>
                                        <p:tgtEl>
                                          <p:spTgt spid="6"/>
                                        </p:tgtEl>
                                        <p:attrNameLst>
                                          <p:attrName>ppt_x</p:attrName>
                                        </p:attrNameLst>
                                      </p:cBhvr>
                                      <p:to>
                                        <p:strVal val="(0.5)"/>
                                      </p:to>
                                    </p:set>
                                    <p:anim from="(0.5)" to="(#ppt_x)" calcmode="lin" valueType="num">
                                      <p:cBhvr>
                                        <p:cTn id="11" dur="308" accel="100000" fill="hold">
                                          <p:stCondLst>
                                            <p:cond delay="193"/>
                                          </p:stCondLst>
                                        </p:cTn>
                                        <p:tgtEl>
                                          <p:spTgt spid="6"/>
                                        </p:tgtEl>
                                        <p:attrNameLst>
                                          <p:attrName>ppt_x</p:attrName>
                                        </p:attrNameLst>
                                      </p:cBhvr>
                                    </p:anim>
                                    <p:set>
                                      <p:cBhvr>
                                        <p:cTn id="12" dur="193" fill="hold"/>
                                        <p:tgtEl>
                                          <p:spTgt spid="6"/>
                                        </p:tgtEl>
                                        <p:attrNameLst>
                                          <p:attrName>ppt_y</p:attrName>
                                        </p:attrNameLst>
                                      </p:cBhvr>
                                      <p:to>
                                        <p:strVal val="(#ppt_y+0.4)"/>
                                      </p:to>
                                    </p:set>
                                    <p:anim from="(#ppt_y+0.4)" to="(#ppt_y)" calcmode="lin" valueType="num">
                                      <p:cBhvr>
                                        <p:cTn id="13" dur="308" accel="100000" fill="hold">
                                          <p:stCondLst>
                                            <p:cond delay="193"/>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5085E1K"/>
          <p:cNvPicPr>
            <a:picLocks noGrp="1" noChangeAspect="1" noChangeArrowheads="1"/>
          </p:cNvPicPr>
          <p:nvPr>
            <p:ph idx="1"/>
          </p:nvPr>
        </p:nvPicPr>
        <p:blipFill>
          <a:blip r:embed="rId2" cstate="print"/>
          <a:srcRect/>
          <a:stretch>
            <a:fillRect/>
          </a:stretch>
        </p:blipFill>
        <p:spPr bwMode="auto">
          <a:xfrm>
            <a:off x="827584" y="3284984"/>
            <a:ext cx="7344816" cy="2448272"/>
          </a:xfrm>
          <a:prstGeom prst="rect">
            <a:avLst/>
          </a:prstGeom>
          <a:noFill/>
          <a:ln w="9525">
            <a:noFill/>
            <a:miter lim="800000"/>
            <a:headEnd/>
            <a:tailEnd/>
          </a:ln>
        </p:spPr>
      </p:pic>
      <p:sp>
        <p:nvSpPr>
          <p:cNvPr id="7" name="AutoShape 5"/>
          <p:cNvSpPr txBox="1">
            <a:spLocks noChangeArrowheads="1"/>
          </p:cNvSpPr>
          <p:nvPr/>
        </p:nvSpPr>
        <p:spPr bwMode="auto">
          <a:xfrm>
            <a:off x="755576" y="5949280"/>
            <a:ext cx="7416824" cy="720080"/>
          </a:xfrm>
          <a:prstGeom prst="flowChartAlternateProcess">
            <a:avLst/>
          </a:prstGeom>
          <a:blipFill dpi="0" rotWithShape="1">
            <a:blip r:embed="rId3" cstate="print">
              <a:alphaModFix amt="51000"/>
            </a:blip>
            <a:srcRect/>
            <a:tile tx="0" ty="0" sx="100000" sy="100000" flip="none" algn="tl"/>
          </a:blipFill>
          <a:ln w="76200" cmpd="tri">
            <a:solidFill>
              <a:schemeClr val="tx1"/>
            </a:solidFill>
            <a:miter lim="800000"/>
            <a:headEnd/>
            <a:tailEnd/>
          </a:ln>
          <a:effectLst/>
        </p:spPr>
        <p:txBody>
          <a:bodyPr vert="horz" wrap="none" lIns="91440" tIns="45720" rIns="91440" bIns="45720" rtlCol="1" anchor="ct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ar-IQ" sz="2400" dirty="0" smtClean="0">
                <a:latin typeface="+mj-lt"/>
                <a:cs typeface="Arial" pitchFamily="34" charset="0"/>
              </a:rPr>
              <a:t>عملية الحقن الهرموني للأسماك الناضجة بمستخلص الغدة النخامية</a:t>
            </a:r>
            <a:endParaRPr lang="en-US" sz="2400" dirty="0">
              <a:latin typeface="+mj-lt"/>
              <a:cs typeface="Arial" pitchFamily="34" charset="0"/>
            </a:endParaRPr>
          </a:p>
        </p:txBody>
      </p:sp>
      <p:pic>
        <p:nvPicPr>
          <p:cNvPr id="8" name="Picture 3" descr="C:\Users\Ah\Desktop\Art. breeding\العمل\DSC03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1124744"/>
            <a:ext cx="504056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5085E1M"/>
          <p:cNvPicPr>
            <a:picLocks noChangeAspect="1" noChangeArrowheads="1"/>
          </p:cNvPicPr>
          <p:nvPr/>
        </p:nvPicPr>
        <p:blipFill>
          <a:blip r:embed="rId2" cstate="print"/>
          <a:srcRect/>
          <a:stretch>
            <a:fillRect/>
          </a:stretch>
        </p:blipFill>
        <p:spPr bwMode="auto">
          <a:xfrm>
            <a:off x="683568" y="142852"/>
            <a:ext cx="7776864" cy="4222252"/>
          </a:xfrm>
          <a:prstGeom prst="rect">
            <a:avLst/>
          </a:prstGeom>
          <a:noFill/>
          <a:ln w="9525">
            <a:noFill/>
            <a:miter lim="800000"/>
            <a:headEnd/>
            <a:tailEnd/>
          </a:ln>
        </p:spPr>
      </p:pic>
      <p:sp>
        <p:nvSpPr>
          <p:cNvPr id="5" name="AutoShape 5"/>
          <p:cNvSpPr>
            <a:spLocks noGrp="1" noChangeArrowheads="1"/>
          </p:cNvSpPr>
          <p:nvPr>
            <p:ph idx="1"/>
          </p:nvPr>
        </p:nvSpPr>
        <p:spPr bwMode="auto">
          <a:xfrm>
            <a:off x="395536" y="4797152"/>
            <a:ext cx="8291264" cy="936104"/>
          </a:xfrm>
          <a:prstGeom prst="flowChartAlternateProcess">
            <a:avLst/>
          </a:prstGeom>
          <a:blipFill dpi="0" rotWithShape="1">
            <a:blip r:embed="rId3" cstate="print">
              <a:alphaModFix amt="51000"/>
            </a:blip>
            <a:srcRect/>
            <a:tile tx="0" ty="0" sx="100000" sy="100000" flip="none" algn="tl"/>
          </a:blipFill>
          <a:ln w="76200" cmpd="tri">
            <a:solidFill>
              <a:schemeClr val="tx1"/>
            </a:solidFill>
            <a:miter lim="800000"/>
            <a:headEnd/>
            <a:tailEnd/>
          </a:ln>
          <a:effectLst/>
        </p:spPr>
        <p:txBody>
          <a:bodyPr wrap="none" anchor="ctr">
            <a:noAutofit/>
          </a:bodyPr>
          <a:lstStyle/>
          <a:p>
            <a:pPr marL="0" indent="0">
              <a:buNone/>
              <a:defRPr/>
            </a:pPr>
            <a:r>
              <a:rPr lang="ar-IQ" sz="2400" dirty="0" smtClean="0">
                <a:latin typeface="+mj-lt"/>
                <a:cs typeface="Arial" pitchFamily="34" charset="0"/>
              </a:rPr>
              <a:t>بعد اعطاء الأمهات الجرعة الثانية من الحقنة الهرمونية يتم خياطة الفتحة التناسلية</a:t>
            </a:r>
          </a:p>
          <a:p>
            <a:pPr marL="0" indent="0">
              <a:buNone/>
              <a:defRPr/>
            </a:pPr>
            <a:r>
              <a:rPr lang="ar-IQ" sz="2400" dirty="0" smtClean="0">
                <a:latin typeface="+mj-lt"/>
                <a:cs typeface="Arial" pitchFamily="34" charset="0"/>
              </a:rPr>
              <a:t>وذلك لمنع الأسماك من القاء البيوض داخل حوض الحضانة</a:t>
            </a:r>
            <a:endParaRPr lang="en-US" sz="2400" dirty="0">
              <a:latin typeface="+mj-lt"/>
              <a:cs typeface="Arial" pitchFamily="34" charset="0"/>
            </a:endParaRPr>
          </a:p>
        </p:txBody>
      </p:sp>
    </p:spTree>
    <p:extLst>
      <p:ext uri="{BB962C8B-B14F-4D97-AF65-F5344CB8AC3E}">
        <p14:creationId xmlns:p14="http://schemas.microsoft.com/office/powerpoint/2010/main" val="26716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3" decel="100000"/>
                                        <p:tgtEl>
                                          <p:spTgt spid="4"/>
                                        </p:tgtEl>
                                      </p:cBhvr>
                                    </p:animEffect>
                                    <p:animScale>
                                      <p:cBhvr>
                                        <p:cTn id="8" dur="193" decel="100000"/>
                                        <p:tgtEl>
                                          <p:spTgt spid="4"/>
                                        </p:tgtEl>
                                      </p:cBhvr>
                                      <p:from x="10000" y="10000"/>
                                      <p:to x="200000" y="450000"/>
                                    </p:animScale>
                                    <p:animScale>
                                      <p:cBhvr>
                                        <p:cTn id="9" dur="308" accel="100000" fill="hold">
                                          <p:stCondLst>
                                            <p:cond delay="193"/>
                                          </p:stCondLst>
                                        </p:cTn>
                                        <p:tgtEl>
                                          <p:spTgt spid="4"/>
                                        </p:tgtEl>
                                      </p:cBhvr>
                                      <p:from x="200000" y="450000"/>
                                      <p:to x="100000" y="100000"/>
                                    </p:animScale>
                                    <p:set>
                                      <p:cBhvr>
                                        <p:cTn id="10" dur="193" fill="hold"/>
                                        <p:tgtEl>
                                          <p:spTgt spid="4"/>
                                        </p:tgtEl>
                                        <p:attrNameLst>
                                          <p:attrName>ppt_x</p:attrName>
                                        </p:attrNameLst>
                                      </p:cBhvr>
                                      <p:to>
                                        <p:strVal val="(0.5)"/>
                                      </p:to>
                                    </p:set>
                                    <p:anim from="(0.5)" to="(#ppt_x)" calcmode="lin" valueType="num">
                                      <p:cBhvr>
                                        <p:cTn id="11" dur="308" accel="100000" fill="hold">
                                          <p:stCondLst>
                                            <p:cond delay="193"/>
                                          </p:stCondLst>
                                        </p:cTn>
                                        <p:tgtEl>
                                          <p:spTgt spid="4"/>
                                        </p:tgtEl>
                                        <p:attrNameLst>
                                          <p:attrName>ppt_x</p:attrName>
                                        </p:attrNameLst>
                                      </p:cBhvr>
                                    </p:anim>
                                    <p:set>
                                      <p:cBhvr>
                                        <p:cTn id="12" dur="193" fill="hold"/>
                                        <p:tgtEl>
                                          <p:spTgt spid="4"/>
                                        </p:tgtEl>
                                        <p:attrNameLst>
                                          <p:attrName>ppt_y</p:attrName>
                                        </p:attrNameLst>
                                      </p:cBhvr>
                                      <p:to>
                                        <p:strVal val="(#ppt_y+0.4)"/>
                                      </p:to>
                                    </p:set>
                                    <p:anim from="(#ppt_y+0.4)" to="(#ppt_y)" calcmode="lin" valueType="num">
                                      <p:cBhvr>
                                        <p:cTn id="13" dur="308" accel="100000" fill="hold">
                                          <p:stCondLst>
                                            <p:cond delay="193"/>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20000" cy="1143000"/>
          </a:xfrm>
        </p:spPr>
        <p:txBody>
          <a:bodyPr>
            <a:normAutofit fontScale="90000"/>
          </a:bodyPr>
          <a:lstStyle/>
          <a:p>
            <a:pPr algn="ctr"/>
            <a:r>
              <a:rPr lang="en-US" sz="4800" b="1" dirty="0">
                <a:effectLst>
                  <a:outerShdw blurRad="38100" dist="38100" dir="2700000" algn="tl">
                    <a:srgbClr val="000000">
                      <a:alpha val="43137"/>
                    </a:srgbClr>
                  </a:outerShdw>
                </a:effectLst>
                <a:cs typeface="DecoType Naskh Variants" pitchFamily="2" charset="-78"/>
              </a:rPr>
              <a:t/>
            </a:r>
            <a:br>
              <a:rPr lang="en-US" sz="4800" b="1" dirty="0">
                <a:effectLst>
                  <a:outerShdw blurRad="38100" dist="38100" dir="2700000" algn="tl">
                    <a:srgbClr val="000000">
                      <a:alpha val="43137"/>
                    </a:srgbClr>
                  </a:outerShdw>
                </a:effectLst>
                <a:cs typeface="DecoType Naskh Variants" pitchFamily="2" charset="-78"/>
              </a:rPr>
            </a:br>
            <a:endParaRPr lang="en-US" sz="4800" b="1" dirty="0">
              <a:effectLst>
                <a:outerShdw blurRad="38100" dist="38100" dir="2700000" algn="tl">
                  <a:srgbClr val="000000">
                    <a:alpha val="43137"/>
                  </a:srgbClr>
                </a:outerShdw>
              </a:effectLst>
              <a:cs typeface="DecoType Naskh Variants" pitchFamily="2" charset="-78"/>
            </a:endParaRPr>
          </a:p>
        </p:txBody>
      </p:sp>
      <p:pic>
        <p:nvPicPr>
          <p:cNvPr id="7" name="Picture 6" descr="C:\Users\Ah\Desktop\Art. breeding\العمل\DSC03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20688"/>
            <a:ext cx="554461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4" descr="DSC04531.JPG"/>
          <p:cNvPicPr/>
          <p:nvPr/>
        </p:nvPicPr>
        <p:blipFill>
          <a:blip r:embed="rId3" cstate="print">
            <a:extLst/>
          </a:blip>
          <a:srcRect l="23520" r="-52" b="17596"/>
          <a:stretch>
            <a:fillRect/>
          </a:stretch>
        </p:blipFill>
        <p:spPr bwMode="auto">
          <a:xfrm>
            <a:off x="4495800" y="3581400"/>
            <a:ext cx="3962400" cy="2943944"/>
          </a:xfrm>
          <a:prstGeom prst="rect">
            <a:avLst/>
          </a:prstGeom>
          <a:ln>
            <a:noFill/>
          </a:ln>
          <a:effectLst>
            <a:softEdge rad="112500"/>
          </a:effectLst>
        </p:spPr>
      </p:pic>
      <p:pic>
        <p:nvPicPr>
          <p:cNvPr id="8" name="صورة 8" descr="DSC04536.JPG"/>
          <p:cNvPicPr/>
          <p:nvPr/>
        </p:nvPicPr>
        <p:blipFill>
          <a:blip r:embed="rId4" cstate="print">
            <a:extLst/>
          </a:blip>
          <a:srcRect/>
          <a:stretch>
            <a:fillRect/>
          </a:stretch>
        </p:blipFill>
        <p:spPr bwMode="auto">
          <a:xfrm>
            <a:off x="228600" y="3581400"/>
            <a:ext cx="4191000" cy="2943944"/>
          </a:xfrm>
          <a:prstGeom prst="rect">
            <a:avLst/>
          </a:prstGeom>
          <a:ln>
            <a:noFill/>
          </a:ln>
          <a:effectLst>
            <a:softEdge rad="112500"/>
          </a:effectLst>
        </p:spPr>
      </p:pic>
    </p:spTree>
    <p:extLst>
      <p:ext uri="{BB962C8B-B14F-4D97-AF65-F5344CB8AC3E}">
        <p14:creationId xmlns:p14="http://schemas.microsoft.com/office/powerpoint/2010/main" val="3082880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p:cNvSpPr>
            <a:spLocks noChangeArrowheads="1"/>
          </p:cNvSpPr>
          <p:nvPr/>
        </p:nvSpPr>
        <p:spPr bwMode="auto">
          <a:xfrm>
            <a:off x="165100" y="0"/>
            <a:ext cx="8064500" cy="1449388"/>
          </a:xfrm>
          <a:prstGeom prst="irregularSeal1">
            <a:avLst/>
          </a:prstGeom>
          <a:noFill/>
          <a:ln w="63500">
            <a:pattFill prst="pct90">
              <a:fgClr>
                <a:srgbClr val="FFCC00"/>
              </a:fgClr>
              <a:bgClr>
                <a:srgbClr val="900C02"/>
              </a:bgClr>
            </a:pattFill>
            <a:miter lim="800000"/>
            <a:headEnd/>
            <a:tailEnd/>
          </a:ln>
          <a:effectLst/>
        </p:spPr>
        <p:txBody>
          <a:bodyPr wrap="none" anchor="ctr"/>
          <a:lstStyle/>
          <a:p>
            <a:pPr algn="ctr"/>
            <a:endParaRPr lang="ar-IQ" sz="2800" b="1" dirty="0" smtClean="0"/>
          </a:p>
          <a:p>
            <a:pPr algn="ctr"/>
            <a:r>
              <a:rPr lang="ar-IQ" sz="2800" b="1" dirty="0" smtClean="0"/>
              <a:t>التلقيح الإصطناعي</a:t>
            </a:r>
          </a:p>
          <a:p>
            <a:pPr algn="ctr"/>
            <a:endParaRPr lang="en-US" sz="2800" b="1" dirty="0"/>
          </a:p>
        </p:txBody>
      </p:sp>
      <p:sp>
        <p:nvSpPr>
          <p:cNvPr id="4" name="Content Placeholder 2"/>
          <p:cNvSpPr txBox="1">
            <a:spLocks/>
          </p:cNvSpPr>
          <p:nvPr/>
        </p:nvSpPr>
        <p:spPr>
          <a:xfrm>
            <a:off x="609600" y="3068960"/>
            <a:ext cx="8077200" cy="172819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2000" b="1" dirty="0"/>
          </a:p>
        </p:txBody>
      </p:sp>
      <p:sp>
        <p:nvSpPr>
          <p:cNvPr id="7" name="AutoShape 5"/>
          <p:cNvSpPr txBox="1">
            <a:spLocks noChangeArrowheads="1"/>
          </p:cNvSpPr>
          <p:nvPr/>
        </p:nvSpPr>
        <p:spPr bwMode="auto">
          <a:xfrm>
            <a:off x="539552" y="1772816"/>
            <a:ext cx="8208912" cy="2304256"/>
          </a:xfrm>
          <a:prstGeom prst="flowChartAlternateProcess">
            <a:avLst/>
          </a:prstGeom>
          <a:blipFill dpi="0" rotWithShape="1">
            <a:blip r:embed="rId2" cstate="print">
              <a:alphaModFix amt="51000"/>
            </a:blip>
            <a:srcRect/>
            <a:tile tx="0" ty="0" sx="100000" sy="100000" flip="none" algn="tl"/>
          </a:blipFill>
          <a:ln w="76200" cmpd="tri">
            <a:solidFill>
              <a:schemeClr val="tx1"/>
            </a:solidFill>
            <a:miter lim="800000"/>
            <a:headEnd/>
            <a:tailEnd/>
          </a:ln>
          <a:effectLst/>
        </p:spPr>
        <p:txBody>
          <a:bodyPr vert="horz" wrap="none" lIns="91440" tIns="45720" rIns="91440" bIns="45720" rtlCol="1" anchor="ct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ar-IQ" sz="2400" dirty="0">
                <a:solidFill>
                  <a:prstClr val="black"/>
                </a:solidFill>
                <a:latin typeface="Arial" pitchFamily="34" charset="0"/>
                <a:cs typeface="Arial" pitchFamily="34" charset="0"/>
              </a:rPr>
              <a:t>يستخرج البيض من أمهات الأسماك المعاملة بمستخلص الغدة النخامية .</a:t>
            </a:r>
            <a:r>
              <a:rPr lang="en-US" sz="2400" dirty="0">
                <a:solidFill>
                  <a:prstClr val="black"/>
                </a:solidFill>
                <a:latin typeface="Arial" pitchFamily="34" charset="0"/>
                <a:cs typeface="Arial" pitchFamily="34" charset="0"/>
              </a:rPr>
              <a:t>P.G</a:t>
            </a:r>
            <a:r>
              <a:rPr lang="ar-IQ" sz="2400" dirty="0">
                <a:solidFill>
                  <a:prstClr val="black"/>
                </a:solidFill>
                <a:latin typeface="Arial" pitchFamily="34" charset="0"/>
                <a:cs typeface="Arial" pitchFamily="34" charset="0"/>
              </a:rPr>
              <a:t>  </a:t>
            </a:r>
            <a:endParaRPr lang="ar-IQ" sz="2400" dirty="0" smtClean="0">
              <a:solidFill>
                <a:prstClr val="black"/>
              </a:solidFill>
              <a:latin typeface="Arial" pitchFamily="34" charset="0"/>
              <a:cs typeface="Arial" pitchFamily="34" charset="0"/>
            </a:endParaRPr>
          </a:p>
          <a:p>
            <a:pPr lvl="0">
              <a:buNone/>
            </a:pPr>
            <a:r>
              <a:rPr lang="ar-IQ" sz="2400" dirty="0" smtClean="0">
                <a:solidFill>
                  <a:prstClr val="black"/>
                </a:solidFill>
                <a:latin typeface="Arial" pitchFamily="34" charset="0"/>
                <a:cs typeface="Arial" pitchFamily="34" charset="0"/>
              </a:rPr>
              <a:t>بعد </a:t>
            </a:r>
            <a:r>
              <a:rPr lang="ar-IQ" sz="2400" dirty="0">
                <a:solidFill>
                  <a:prstClr val="black"/>
                </a:solidFill>
                <a:latin typeface="Arial" pitchFamily="34" charset="0"/>
                <a:cs typeface="Arial" pitchFamily="34" charset="0"/>
              </a:rPr>
              <a:t>مرور </a:t>
            </a:r>
            <a:r>
              <a:rPr lang="en-US" sz="2400" dirty="0">
                <a:solidFill>
                  <a:prstClr val="black"/>
                </a:solidFill>
                <a:latin typeface="Arial" pitchFamily="34" charset="0"/>
                <a:cs typeface="Arial" pitchFamily="34" charset="0"/>
              </a:rPr>
              <a:t>10</a:t>
            </a:r>
            <a:r>
              <a:rPr lang="ar-IQ"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12</a:t>
            </a:r>
            <a:r>
              <a:rPr lang="ar-IQ" sz="2400" dirty="0">
                <a:solidFill>
                  <a:prstClr val="black"/>
                </a:solidFill>
                <a:latin typeface="Arial" pitchFamily="34" charset="0"/>
                <a:cs typeface="Arial" pitchFamily="34" charset="0"/>
              </a:rPr>
              <a:t> </a:t>
            </a:r>
            <a:r>
              <a:rPr lang="ar-IQ" sz="2400" dirty="0" smtClean="0">
                <a:solidFill>
                  <a:prstClr val="black"/>
                </a:solidFill>
                <a:latin typeface="Arial" pitchFamily="34" charset="0"/>
                <a:cs typeface="Arial" pitchFamily="34" charset="0"/>
              </a:rPr>
              <a:t>ساعة </a:t>
            </a:r>
            <a:r>
              <a:rPr lang="ar-IQ" sz="2400" dirty="0">
                <a:solidFill>
                  <a:prstClr val="black"/>
                </a:solidFill>
                <a:latin typeface="Arial" pitchFamily="34" charset="0"/>
                <a:cs typeface="Arial" pitchFamily="34" charset="0"/>
              </a:rPr>
              <a:t>من </a:t>
            </a:r>
            <a:r>
              <a:rPr lang="ar-IQ" sz="2400" dirty="0" smtClean="0">
                <a:solidFill>
                  <a:prstClr val="black"/>
                </a:solidFill>
                <a:latin typeface="Arial" pitchFamily="34" charset="0"/>
                <a:cs typeface="Arial" pitchFamily="34" charset="0"/>
              </a:rPr>
              <a:t>وقت </a:t>
            </a:r>
            <a:r>
              <a:rPr lang="ar-IQ" sz="2400" dirty="0">
                <a:solidFill>
                  <a:prstClr val="black"/>
                </a:solidFill>
                <a:latin typeface="Arial" pitchFamily="34" charset="0"/>
                <a:cs typeface="Arial" pitchFamily="34" charset="0"/>
              </a:rPr>
              <a:t>إعطاء الجرعة الثانية وذلك بالتمسيد باليد </a:t>
            </a:r>
            <a:r>
              <a:rPr lang="ar-IQ" sz="2400" dirty="0" smtClean="0">
                <a:solidFill>
                  <a:prstClr val="black"/>
                </a:solidFill>
                <a:latin typeface="Arial" pitchFamily="34" charset="0"/>
                <a:cs typeface="Arial" pitchFamily="34" charset="0"/>
              </a:rPr>
              <a:t>على</a:t>
            </a:r>
          </a:p>
          <a:p>
            <a:pPr lvl="0">
              <a:buNone/>
            </a:pPr>
            <a:r>
              <a:rPr lang="ar-IQ" sz="2400" dirty="0" smtClean="0">
                <a:solidFill>
                  <a:prstClr val="black"/>
                </a:solidFill>
                <a:latin typeface="Arial" pitchFamily="34" charset="0"/>
                <a:cs typeface="Arial" pitchFamily="34" charset="0"/>
              </a:rPr>
              <a:t>الجهة </a:t>
            </a:r>
            <a:r>
              <a:rPr lang="ar-IQ" sz="2400" dirty="0">
                <a:solidFill>
                  <a:prstClr val="black"/>
                </a:solidFill>
                <a:latin typeface="Arial" pitchFamily="34" charset="0"/>
                <a:cs typeface="Arial" pitchFamily="34" charset="0"/>
              </a:rPr>
              <a:t>البطنية للسمكة من مقدم </a:t>
            </a:r>
            <a:r>
              <a:rPr lang="ar-IQ" sz="2400" dirty="0" smtClean="0">
                <a:solidFill>
                  <a:prstClr val="black"/>
                </a:solidFill>
                <a:latin typeface="Arial" pitchFamily="34" charset="0"/>
                <a:cs typeface="Arial" pitchFamily="34" charset="0"/>
              </a:rPr>
              <a:t>البطن </a:t>
            </a:r>
            <a:r>
              <a:rPr lang="ar-IQ" sz="2400" dirty="0">
                <a:solidFill>
                  <a:prstClr val="black"/>
                </a:solidFill>
                <a:latin typeface="Arial" pitchFamily="34" charset="0"/>
                <a:cs typeface="Arial" pitchFamily="34" charset="0"/>
              </a:rPr>
              <a:t>وباتجاه الفتحة </a:t>
            </a:r>
            <a:r>
              <a:rPr lang="ar-IQ" sz="2400" dirty="0" smtClean="0">
                <a:solidFill>
                  <a:prstClr val="black"/>
                </a:solidFill>
                <a:latin typeface="Arial" pitchFamily="34" charset="0"/>
                <a:cs typeface="Arial" pitchFamily="34" charset="0"/>
              </a:rPr>
              <a:t>التناسلية </a:t>
            </a:r>
            <a:r>
              <a:rPr lang="ar-IQ" sz="2400" dirty="0">
                <a:solidFill>
                  <a:prstClr val="black"/>
                </a:solidFill>
                <a:latin typeface="Arial" pitchFamily="34" charset="0"/>
                <a:cs typeface="Arial" pitchFamily="34" charset="0"/>
              </a:rPr>
              <a:t>فيما تستخرج </a:t>
            </a:r>
            <a:r>
              <a:rPr lang="ar-IQ" sz="2400" dirty="0" err="1">
                <a:solidFill>
                  <a:prstClr val="black"/>
                </a:solidFill>
                <a:latin typeface="Arial" pitchFamily="34" charset="0"/>
                <a:cs typeface="Arial" pitchFamily="34" charset="0"/>
              </a:rPr>
              <a:t>الحيامن</a:t>
            </a:r>
            <a:r>
              <a:rPr lang="en-US" sz="2400" dirty="0">
                <a:solidFill>
                  <a:prstClr val="black"/>
                </a:solidFill>
                <a:latin typeface="Arial" pitchFamily="34" charset="0"/>
                <a:cs typeface="Arial" pitchFamily="34" charset="0"/>
              </a:rPr>
              <a:t> </a:t>
            </a:r>
            <a:endParaRPr lang="ar-IQ" sz="2400" dirty="0" smtClean="0">
              <a:solidFill>
                <a:prstClr val="black"/>
              </a:solidFill>
              <a:latin typeface="Arial" pitchFamily="34" charset="0"/>
              <a:cs typeface="Arial" pitchFamily="34" charset="0"/>
            </a:endParaRPr>
          </a:p>
          <a:p>
            <a:pPr lvl="0">
              <a:buNone/>
            </a:pPr>
            <a:r>
              <a:rPr lang="ar-SA" sz="2400" dirty="0" smtClean="0">
                <a:solidFill>
                  <a:prstClr val="black"/>
                </a:solidFill>
                <a:latin typeface="Arial" pitchFamily="34" charset="0"/>
                <a:cs typeface="Arial" pitchFamily="34" charset="0"/>
              </a:rPr>
              <a:t>من </a:t>
            </a:r>
            <a:r>
              <a:rPr lang="ar-SA" sz="2400" dirty="0">
                <a:solidFill>
                  <a:prstClr val="black"/>
                </a:solidFill>
                <a:latin typeface="Arial" pitchFamily="34" charset="0"/>
                <a:cs typeface="Arial" pitchFamily="34" charset="0"/>
              </a:rPr>
              <a:t>الذكور</a:t>
            </a:r>
            <a:r>
              <a:rPr lang="ar-IQ" sz="2400" dirty="0">
                <a:solidFill>
                  <a:prstClr val="black"/>
                </a:solidFill>
                <a:latin typeface="Arial" pitchFamily="34" charset="0"/>
                <a:cs typeface="Arial" pitchFamily="34" charset="0"/>
              </a:rPr>
              <a:t> بنفس الطريقة او بطريقة </a:t>
            </a:r>
            <a:r>
              <a:rPr lang="ar-IQ" sz="2400" dirty="0" smtClean="0">
                <a:solidFill>
                  <a:prstClr val="black"/>
                </a:solidFill>
                <a:latin typeface="Arial" pitchFamily="34" charset="0"/>
                <a:cs typeface="Arial" pitchFamily="34" charset="0"/>
              </a:rPr>
              <a:t>السيفون ثم </a:t>
            </a:r>
            <a:r>
              <a:rPr lang="ar-IQ" sz="2400" dirty="0">
                <a:solidFill>
                  <a:prstClr val="black"/>
                </a:solidFill>
                <a:latin typeface="Arial" pitchFamily="34" charset="0"/>
                <a:cs typeface="Arial" pitchFamily="34" charset="0"/>
              </a:rPr>
              <a:t>يتم خلط الحيامن مع </a:t>
            </a:r>
            <a:r>
              <a:rPr lang="ar-IQ" sz="2400" dirty="0" smtClean="0">
                <a:solidFill>
                  <a:prstClr val="black"/>
                </a:solidFill>
                <a:latin typeface="Arial" pitchFamily="34" charset="0"/>
                <a:cs typeface="Arial" pitchFamily="34" charset="0"/>
              </a:rPr>
              <a:t>البيض بواسطة</a:t>
            </a:r>
          </a:p>
          <a:p>
            <a:pPr lvl="0">
              <a:buNone/>
            </a:pPr>
            <a:r>
              <a:rPr lang="ar-IQ" sz="2400" dirty="0" smtClean="0">
                <a:solidFill>
                  <a:prstClr val="black"/>
                </a:solidFill>
                <a:latin typeface="Arial" pitchFamily="34" charset="0"/>
                <a:cs typeface="Arial" pitchFamily="34" charset="0"/>
              </a:rPr>
              <a:t> </a:t>
            </a:r>
            <a:r>
              <a:rPr lang="ar-IQ" sz="2400" dirty="0">
                <a:solidFill>
                  <a:prstClr val="black"/>
                </a:solidFill>
                <a:latin typeface="Arial" pitchFamily="34" charset="0"/>
                <a:cs typeface="Arial" pitchFamily="34" charset="0"/>
              </a:rPr>
              <a:t>ريش </a:t>
            </a:r>
            <a:r>
              <a:rPr lang="ar-IQ" sz="2400" dirty="0" smtClean="0">
                <a:solidFill>
                  <a:prstClr val="black"/>
                </a:solidFill>
                <a:latin typeface="Arial" pitchFamily="34" charset="0"/>
                <a:cs typeface="Arial" pitchFamily="34" charset="0"/>
              </a:rPr>
              <a:t>اوزليتم </a:t>
            </a:r>
            <a:r>
              <a:rPr lang="ar-IQ" sz="2400" dirty="0">
                <a:solidFill>
                  <a:prstClr val="black"/>
                </a:solidFill>
                <a:latin typeface="Arial" pitchFamily="34" charset="0"/>
                <a:cs typeface="Arial" pitchFamily="34" charset="0"/>
              </a:rPr>
              <a:t>اخصابها. </a:t>
            </a:r>
            <a:endParaRPr lang="en-US" sz="2400" dirty="0">
              <a:solidFill>
                <a:prstClr val="black"/>
              </a:solidFill>
              <a:latin typeface="Arial" pitchFamily="34" charset="0"/>
              <a:cs typeface="Arial" pitchFamily="34" charset="0"/>
            </a:endParaRPr>
          </a:p>
        </p:txBody>
      </p:sp>
      <p:sp>
        <p:nvSpPr>
          <p:cNvPr id="8" name="AutoShape 5"/>
          <p:cNvSpPr txBox="1">
            <a:spLocks noChangeArrowheads="1"/>
          </p:cNvSpPr>
          <p:nvPr/>
        </p:nvSpPr>
        <p:spPr bwMode="auto">
          <a:xfrm>
            <a:off x="539552" y="4437112"/>
            <a:ext cx="8208912" cy="1728191"/>
          </a:xfrm>
          <a:prstGeom prst="flowChartAlternateProcess">
            <a:avLst/>
          </a:prstGeom>
          <a:blipFill dpi="0" rotWithShape="1">
            <a:blip r:embed="rId2" cstate="print">
              <a:alphaModFix amt="51000"/>
            </a:blip>
            <a:srcRect/>
            <a:tile tx="0" ty="0" sx="100000" sy="100000" flip="none" algn="tl"/>
          </a:blipFill>
          <a:ln w="76200" cmpd="tri">
            <a:solidFill>
              <a:schemeClr val="tx1"/>
            </a:solidFill>
            <a:miter lim="800000"/>
            <a:headEnd/>
            <a:tailEnd/>
          </a:ln>
          <a:effectLst/>
        </p:spPr>
        <p:txBody>
          <a:bodyPr vert="horz" wrap="none" lIns="91440" tIns="45720" rIns="91440" bIns="45720" rtlCol="1" anchor="ct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ar-IQ" sz="2400" dirty="0" smtClean="0">
                <a:solidFill>
                  <a:prstClr val="black"/>
                </a:solidFill>
              </a:rPr>
              <a:t>تستمر </a:t>
            </a:r>
            <a:r>
              <a:rPr lang="ar-IQ" sz="2400" dirty="0">
                <a:solidFill>
                  <a:prstClr val="black"/>
                </a:solidFill>
              </a:rPr>
              <a:t>عملية خلط الحيامن مع البيوض لمدة </a:t>
            </a:r>
            <a:r>
              <a:rPr lang="en-US" sz="2400" dirty="0">
                <a:solidFill>
                  <a:prstClr val="black"/>
                </a:solidFill>
              </a:rPr>
              <a:t>2)</a:t>
            </a:r>
            <a:r>
              <a:rPr lang="ar-IQ" sz="2400" dirty="0">
                <a:solidFill>
                  <a:prstClr val="black"/>
                </a:solidFill>
              </a:rPr>
              <a:t>-</a:t>
            </a:r>
            <a:r>
              <a:rPr lang="en-US" sz="2400" dirty="0">
                <a:solidFill>
                  <a:prstClr val="black"/>
                </a:solidFill>
              </a:rPr>
              <a:t>(3</a:t>
            </a:r>
            <a:r>
              <a:rPr lang="ar-IQ" sz="2400" dirty="0">
                <a:solidFill>
                  <a:prstClr val="black"/>
                </a:solidFill>
              </a:rPr>
              <a:t> دقيقة </a:t>
            </a:r>
            <a:r>
              <a:rPr lang="ar-IQ" sz="2400" dirty="0" smtClean="0">
                <a:solidFill>
                  <a:prstClr val="black"/>
                </a:solidFill>
              </a:rPr>
              <a:t>وتضاف </a:t>
            </a:r>
            <a:r>
              <a:rPr lang="ar-IQ" sz="2400" dirty="0">
                <a:solidFill>
                  <a:prstClr val="black"/>
                </a:solidFill>
              </a:rPr>
              <a:t>لها </a:t>
            </a:r>
            <a:r>
              <a:rPr lang="ar-IQ" sz="2400" dirty="0" smtClean="0">
                <a:solidFill>
                  <a:prstClr val="black"/>
                </a:solidFill>
              </a:rPr>
              <a:t>بضعة</a:t>
            </a:r>
            <a:r>
              <a:rPr lang="ar-IQ" sz="2400" dirty="0">
                <a:solidFill>
                  <a:prstClr val="black"/>
                </a:solidFill>
              </a:rPr>
              <a:t> </a:t>
            </a:r>
            <a:r>
              <a:rPr lang="ar-IQ" sz="2400" dirty="0" smtClean="0">
                <a:solidFill>
                  <a:prstClr val="black"/>
                </a:solidFill>
              </a:rPr>
              <a:t>قطرات</a:t>
            </a:r>
          </a:p>
          <a:p>
            <a:pPr marL="0" lvl="0" indent="0">
              <a:spcBef>
                <a:spcPts val="0"/>
              </a:spcBef>
              <a:buNone/>
            </a:pPr>
            <a:r>
              <a:rPr lang="ar-IQ" sz="2400" dirty="0" smtClean="0">
                <a:solidFill>
                  <a:prstClr val="black"/>
                </a:solidFill>
              </a:rPr>
              <a:t> من الماء </a:t>
            </a:r>
            <a:r>
              <a:rPr lang="ar-EG" sz="2400" dirty="0" smtClean="0">
                <a:solidFill>
                  <a:prstClr val="black"/>
                </a:solidFill>
              </a:rPr>
              <a:t>أ</a:t>
            </a:r>
            <a:r>
              <a:rPr lang="ar-IQ" sz="2400" dirty="0">
                <a:solidFill>
                  <a:prstClr val="black"/>
                </a:solidFill>
              </a:rPr>
              <a:t>ثناء الخلط </a:t>
            </a:r>
            <a:r>
              <a:rPr lang="ar-IQ" sz="2400" dirty="0" smtClean="0">
                <a:solidFill>
                  <a:prstClr val="black"/>
                </a:solidFill>
              </a:rPr>
              <a:t>لغرض </a:t>
            </a:r>
            <a:r>
              <a:rPr lang="ar-IQ" sz="2400" dirty="0">
                <a:solidFill>
                  <a:prstClr val="black"/>
                </a:solidFill>
              </a:rPr>
              <a:t>زيادة نشاط الحيامن وبالتالي زيادة فعالية </a:t>
            </a:r>
            <a:r>
              <a:rPr lang="ar-IQ" sz="2400" dirty="0" smtClean="0">
                <a:solidFill>
                  <a:prstClr val="black"/>
                </a:solidFill>
              </a:rPr>
              <a:t>الإخصاب.</a:t>
            </a:r>
            <a:endParaRPr lang="en-US" sz="2400" dirty="0">
              <a:solidFill>
                <a:prstClr val="black"/>
              </a:solidFill>
            </a:endParaRPr>
          </a:p>
        </p:txBody>
      </p:sp>
    </p:spTree>
    <p:extLst>
      <p:ext uri="{BB962C8B-B14F-4D97-AF65-F5344CB8AC3E}">
        <p14:creationId xmlns:p14="http://schemas.microsoft.com/office/powerpoint/2010/main" val="2019057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uild="p"/>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h\Desktop\Art. breeding\العمل\DSC03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76672"/>
            <a:ext cx="583264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h\Desktop\Art. breeding\العمل\DSC0303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140968"/>
            <a:ext cx="582562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23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ar-IQ" sz="2800" b="1" dirty="0" smtClean="0">
                <a:cs typeface="+mn-cs"/>
              </a:rPr>
              <a:t>غسل</a:t>
            </a:r>
            <a:r>
              <a:rPr lang="ar-IQ" dirty="0" smtClean="0"/>
              <a:t> البيض</a:t>
            </a:r>
            <a:endParaRPr lang="en-US" dirty="0"/>
          </a:p>
        </p:txBody>
      </p:sp>
      <p:sp>
        <p:nvSpPr>
          <p:cNvPr id="5" name="AutoShape 10"/>
          <p:cNvSpPr>
            <a:spLocks noChangeArrowheads="1"/>
          </p:cNvSpPr>
          <p:nvPr/>
        </p:nvSpPr>
        <p:spPr bwMode="auto">
          <a:xfrm>
            <a:off x="323528" y="144016"/>
            <a:ext cx="8424936" cy="1484784"/>
          </a:xfrm>
          <a:prstGeom prst="irregularSeal1">
            <a:avLst/>
          </a:prstGeom>
          <a:noFill/>
          <a:ln w="63500">
            <a:pattFill prst="pct90">
              <a:fgClr>
                <a:srgbClr val="FFCC00"/>
              </a:fgClr>
              <a:bgClr>
                <a:srgbClr val="900C02"/>
              </a:bgClr>
            </a:pattFill>
            <a:miter lim="800000"/>
            <a:headEnd/>
            <a:tailEnd/>
          </a:ln>
          <a:effectLst/>
        </p:spPr>
        <p:txBody>
          <a:bodyPr wrap="none" anchor="ctr"/>
          <a:lstStyle/>
          <a:p>
            <a:pPr algn="ctr"/>
            <a:endParaRPr lang="ar-IQ" sz="2800" b="1" dirty="0" smtClean="0"/>
          </a:p>
          <a:p>
            <a:pPr algn="ctr"/>
            <a:endParaRPr lang="en-US" sz="2800" b="1" dirty="0"/>
          </a:p>
        </p:txBody>
      </p:sp>
      <p:sp>
        <p:nvSpPr>
          <p:cNvPr id="6" name="AutoShape 5"/>
          <p:cNvSpPr txBox="1">
            <a:spLocks noChangeArrowheads="1"/>
          </p:cNvSpPr>
          <p:nvPr/>
        </p:nvSpPr>
        <p:spPr bwMode="auto">
          <a:xfrm>
            <a:off x="165100" y="1844824"/>
            <a:ext cx="8655372" cy="4320479"/>
          </a:xfrm>
          <a:prstGeom prst="flowChartAlternateProcess">
            <a:avLst/>
          </a:prstGeom>
          <a:blipFill dpi="0" rotWithShape="1">
            <a:blip r:embed="rId2" cstate="print">
              <a:alphaModFix amt="51000"/>
            </a:blip>
            <a:srcRect/>
            <a:tile tx="0" ty="0" sx="100000" sy="100000" flip="none" algn="tl"/>
          </a:blipFill>
          <a:ln w="76200" cmpd="tri">
            <a:solidFill>
              <a:schemeClr val="tx1"/>
            </a:solidFill>
            <a:miter lim="800000"/>
            <a:headEnd/>
            <a:tailEnd/>
          </a:ln>
          <a:effectLst/>
        </p:spPr>
        <p:txBody>
          <a:bodyPr vert="horz" wrap="none" lIns="91440" tIns="45720" rIns="91440" bIns="45720" rtlCol="1" anchor="ct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70000"/>
              </a:lnSpc>
              <a:spcBef>
                <a:spcPts val="0"/>
              </a:spcBef>
              <a:buNone/>
            </a:pPr>
            <a:r>
              <a:rPr lang="ar-IQ" sz="2000" dirty="0">
                <a:ea typeface="Times New Roman"/>
                <a:cs typeface="Times New Roman"/>
              </a:rPr>
              <a:t>بعد الإنتهاء من عملية تلقيح </a:t>
            </a:r>
            <a:r>
              <a:rPr lang="ar-IQ" sz="2000" dirty="0" smtClean="0">
                <a:ea typeface="Times New Roman"/>
                <a:cs typeface="Times New Roman"/>
              </a:rPr>
              <a:t>البيض يغسل </a:t>
            </a:r>
            <a:r>
              <a:rPr lang="ar-IQ" sz="2000" dirty="0">
                <a:ea typeface="Times New Roman"/>
                <a:cs typeface="Times New Roman"/>
              </a:rPr>
              <a:t>ثلاث مرات ( </a:t>
            </a:r>
            <a:r>
              <a:rPr lang="en-US" sz="2000" dirty="0" smtClean="0">
                <a:ea typeface="Times New Roman"/>
                <a:cs typeface="Times New Roman"/>
              </a:rPr>
              <a:t>1</a:t>
            </a:r>
            <a:r>
              <a:rPr lang="en-US" sz="2000" dirty="0" smtClean="0">
                <a:latin typeface="Times New Roman"/>
                <a:ea typeface="Times New Roman"/>
              </a:rPr>
              <a:t>5 </a:t>
            </a:r>
            <a:r>
              <a:rPr lang="ar-IQ" sz="2000" dirty="0" smtClean="0">
                <a:latin typeface="Times New Roman"/>
                <a:ea typeface="Times New Roman"/>
              </a:rPr>
              <a:t> دقيقة/غسلة</a:t>
            </a:r>
            <a:r>
              <a:rPr lang="ar-IQ" sz="2000" dirty="0">
                <a:latin typeface="Times New Roman"/>
                <a:ea typeface="Times New Roman"/>
              </a:rPr>
              <a:t>) </a:t>
            </a:r>
            <a:r>
              <a:rPr lang="ar-IQ" sz="2000" dirty="0" smtClean="0">
                <a:latin typeface="Times New Roman"/>
                <a:ea typeface="Times New Roman"/>
              </a:rPr>
              <a:t>بمحلول من</a:t>
            </a:r>
            <a:r>
              <a:rPr lang="en-US" sz="2000" dirty="0" smtClean="0">
                <a:latin typeface="Times New Roman"/>
                <a:ea typeface="Times New Roman"/>
              </a:rPr>
              <a:t>} </a:t>
            </a:r>
            <a:r>
              <a:rPr lang="ar-IQ" sz="2000" dirty="0" smtClean="0">
                <a:latin typeface="Times New Roman"/>
                <a:ea typeface="Times New Roman"/>
              </a:rPr>
              <a:t> </a:t>
            </a:r>
            <a:r>
              <a:rPr lang="en-US" sz="2000" dirty="0" smtClean="0">
                <a:latin typeface="Times New Roman"/>
                <a:ea typeface="Times New Roman"/>
              </a:rPr>
              <a:t>40</a:t>
            </a:r>
            <a:r>
              <a:rPr lang="ar-IQ" sz="2000" dirty="0" smtClean="0">
                <a:latin typeface="Times New Roman"/>
                <a:ea typeface="Times New Roman"/>
              </a:rPr>
              <a:t>غم ملح</a:t>
            </a:r>
          </a:p>
          <a:p>
            <a:pPr marL="0" lvl="0" indent="0">
              <a:lnSpc>
                <a:spcPct val="170000"/>
              </a:lnSpc>
              <a:spcBef>
                <a:spcPts val="0"/>
              </a:spcBef>
              <a:buNone/>
            </a:pPr>
            <a:r>
              <a:rPr lang="ar-IQ" sz="2000" dirty="0" smtClean="0">
                <a:latin typeface="Times New Roman"/>
                <a:ea typeface="Times New Roman"/>
              </a:rPr>
              <a:t> </a:t>
            </a:r>
            <a:r>
              <a:rPr lang="en-US" sz="2000" dirty="0" err="1" smtClean="0">
                <a:latin typeface="Times New Roman"/>
                <a:ea typeface="Times New Roman"/>
              </a:rPr>
              <a:t>NaCl</a:t>
            </a:r>
            <a:r>
              <a:rPr lang="en-US" sz="2000" dirty="0" smtClean="0">
                <a:latin typeface="Times New Roman"/>
                <a:ea typeface="Times New Roman"/>
              </a:rPr>
              <a:t> </a:t>
            </a:r>
            <a:r>
              <a:rPr lang="ar-IQ" sz="2000" dirty="0" smtClean="0">
                <a:latin typeface="Times New Roman"/>
                <a:ea typeface="Times New Roman"/>
              </a:rPr>
              <a:t>و </a:t>
            </a:r>
            <a:r>
              <a:rPr lang="en-US" sz="2000" dirty="0">
                <a:latin typeface="Times New Roman"/>
                <a:ea typeface="Times New Roman"/>
              </a:rPr>
              <a:t>30</a:t>
            </a:r>
            <a:r>
              <a:rPr lang="ar-IQ" sz="2000" dirty="0">
                <a:latin typeface="Times New Roman"/>
                <a:ea typeface="Times New Roman"/>
              </a:rPr>
              <a:t>غم يوريا </a:t>
            </a:r>
            <a:r>
              <a:rPr lang="en-US" sz="2000" dirty="0">
                <a:latin typeface="Times New Roman"/>
                <a:ea typeface="Times New Roman"/>
              </a:rPr>
              <a:t>CO</a:t>
            </a:r>
            <a:r>
              <a:rPr lang="en-US" sz="2000" baseline="-25000" dirty="0">
                <a:latin typeface="Times New Roman"/>
                <a:ea typeface="Times New Roman"/>
              </a:rPr>
              <a:t>2</a:t>
            </a:r>
            <a:r>
              <a:rPr lang="en-US" sz="2000" dirty="0">
                <a:latin typeface="Times New Roman"/>
                <a:ea typeface="Times New Roman"/>
              </a:rPr>
              <a:t>(NH</a:t>
            </a:r>
            <a:r>
              <a:rPr lang="en-US" sz="2000" baseline="-25000" dirty="0">
                <a:latin typeface="Times New Roman"/>
                <a:ea typeface="Times New Roman"/>
              </a:rPr>
              <a:t>2</a:t>
            </a:r>
            <a:r>
              <a:rPr lang="en-US" sz="2000" dirty="0">
                <a:latin typeface="Times New Roman"/>
                <a:ea typeface="Times New Roman"/>
              </a:rPr>
              <a:t>)</a:t>
            </a:r>
            <a:r>
              <a:rPr lang="en-US" sz="2000" baseline="-25000" dirty="0">
                <a:latin typeface="Times New Roman"/>
                <a:ea typeface="Times New Roman"/>
              </a:rPr>
              <a:t>2</a:t>
            </a:r>
            <a:r>
              <a:rPr lang="ar-IQ" sz="2000" dirty="0">
                <a:latin typeface="Times New Roman"/>
                <a:ea typeface="Times New Roman"/>
              </a:rPr>
              <a:t>} مذابة في </a:t>
            </a:r>
            <a:r>
              <a:rPr lang="en-US" sz="2000" dirty="0">
                <a:latin typeface="Times New Roman"/>
                <a:ea typeface="Times New Roman"/>
              </a:rPr>
              <a:t>10</a:t>
            </a:r>
            <a:r>
              <a:rPr lang="ar-IQ" sz="2000" dirty="0">
                <a:latin typeface="Times New Roman"/>
                <a:ea typeface="Times New Roman"/>
              </a:rPr>
              <a:t>لتر ماء لإزالة اللزوجة، </a:t>
            </a:r>
            <a:r>
              <a:rPr lang="ar-IQ" sz="2000" dirty="0" smtClean="0">
                <a:latin typeface="Times New Roman"/>
                <a:ea typeface="Times New Roman"/>
              </a:rPr>
              <a:t>ولغرض </a:t>
            </a:r>
            <a:r>
              <a:rPr lang="ar-IQ" sz="2000" dirty="0">
                <a:latin typeface="Times New Roman"/>
                <a:ea typeface="Times New Roman"/>
              </a:rPr>
              <a:t>زيادة تصلب </a:t>
            </a:r>
            <a:endParaRPr lang="ar-IQ" sz="2000" dirty="0" smtClean="0">
              <a:latin typeface="Times New Roman"/>
              <a:ea typeface="Times New Roman"/>
            </a:endParaRPr>
          </a:p>
          <a:p>
            <a:pPr marL="0" lvl="0" indent="0">
              <a:lnSpc>
                <a:spcPct val="170000"/>
              </a:lnSpc>
              <a:spcBef>
                <a:spcPts val="0"/>
              </a:spcBef>
              <a:buNone/>
            </a:pPr>
            <a:r>
              <a:rPr lang="ar-IQ" sz="2000" dirty="0" smtClean="0">
                <a:latin typeface="Times New Roman"/>
                <a:ea typeface="Times New Roman"/>
              </a:rPr>
              <a:t>البيض يغسل مرتين </a:t>
            </a:r>
            <a:r>
              <a:rPr lang="ar-IQ" sz="2000" dirty="0">
                <a:latin typeface="Times New Roman"/>
                <a:ea typeface="Times New Roman"/>
              </a:rPr>
              <a:t>بمحلول التانين والذي </a:t>
            </a:r>
            <a:r>
              <a:rPr lang="ar-IQ" sz="2000" dirty="0" smtClean="0">
                <a:latin typeface="Times New Roman"/>
                <a:ea typeface="Times New Roman"/>
              </a:rPr>
              <a:t>يحضر </a:t>
            </a:r>
            <a:r>
              <a:rPr lang="ar-IQ" sz="2000" dirty="0">
                <a:latin typeface="Times New Roman"/>
                <a:ea typeface="Times New Roman"/>
              </a:rPr>
              <a:t>بإذابة </a:t>
            </a:r>
            <a:r>
              <a:rPr lang="en-US" sz="2000" dirty="0">
                <a:latin typeface="Times New Roman"/>
                <a:ea typeface="Times New Roman"/>
              </a:rPr>
              <a:t>5</a:t>
            </a:r>
            <a:r>
              <a:rPr lang="ar-IQ" sz="2000" dirty="0">
                <a:latin typeface="Times New Roman"/>
                <a:ea typeface="Times New Roman"/>
              </a:rPr>
              <a:t>غم من حامض التانيك </a:t>
            </a:r>
            <a:r>
              <a:rPr lang="ar-IQ" sz="2000" dirty="0" smtClean="0">
                <a:latin typeface="Times New Roman"/>
                <a:ea typeface="Times New Roman"/>
              </a:rPr>
              <a:t>في </a:t>
            </a:r>
            <a:r>
              <a:rPr lang="en-US" sz="2000" dirty="0" smtClean="0">
                <a:latin typeface="Times New Roman"/>
                <a:ea typeface="Times New Roman"/>
              </a:rPr>
              <a:t> </a:t>
            </a:r>
            <a:r>
              <a:rPr lang="en-US" sz="2000" dirty="0">
                <a:latin typeface="Times New Roman"/>
                <a:ea typeface="Times New Roman"/>
              </a:rPr>
              <a:t>10</a:t>
            </a:r>
            <a:r>
              <a:rPr lang="ar-IQ" sz="2000" dirty="0" smtClean="0">
                <a:latin typeface="Times New Roman"/>
                <a:ea typeface="Times New Roman"/>
              </a:rPr>
              <a:t>لترماء</a:t>
            </a:r>
            <a:r>
              <a:rPr lang="ar-IQ" sz="2000" dirty="0">
                <a:latin typeface="Times New Roman"/>
                <a:ea typeface="Times New Roman"/>
              </a:rPr>
              <a:t>، الأولى </a:t>
            </a:r>
            <a:endParaRPr lang="ar-IQ" sz="2000" dirty="0" smtClean="0">
              <a:latin typeface="Times New Roman"/>
              <a:ea typeface="Times New Roman"/>
            </a:endParaRPr>
          </a:p>
          <a:p>
            <a:pPr marL="0" lvl="0" indent="0">
              <a:lnSpc>
                <a:spcPct val="170000"/>
              </a:lnSpc>
              <a:spcBef>
                <a:spcPts val="0"/>
              </a:spcBef>
              <a:buNone/>
            </a:pPr>
            <a:r>
              <a:rPr lang="ar-IQ" sz="2000" dirty="0" smtClean="0">
                <a:latin typeface="Times New Roman"/>
                <a:ea typeface="Times New Roman"/>
              </a:rPr>
              <a:t>لمدة </a:t>
            </a:r>
            <a:r>
              <a:rPr lang="en-US" sz="2000" dirty="0">
                <a:latin typeface="Times New Roman"/>
                <a:ea typeface="Times New Roman"/>
              </a:rPr>
              <a:t>20</a:t>
            </a:r>
            <a:r>
              <a:rPr lang="ar-IQ" sz="2000" dirty="0">
                <a:latin typeface="Times New Roman"/>
                <a:ea typeface="Times New Roman"/>
              </a:rPr>
              <a:t> ثانية والثانية لمدة </a:t>
            </a:r>
            <a:r>
              <a:rPr lang="en-US" sz="2000" dirty="0">
                <a:latin typeface="Times New Roman"/>
                <a:ea typeface="Times New Roman"/>
              </a:rPr>
              <a:t>10</a:t>
            </a:r>
            <a:r>
              <a:rPr lang="ar-IQ" sz="2000" dirty="0">
                <a:latin typeface="Times New Roman"/>
                <a:ea typeface="Times New Roman"/>
              </a:rPr>
              <a:t> ثانية، </a:t>
            </a:r>
            <a:r>
              <a:rPr lang="ar-IQ" sz="2000" dirty="0" smtClean="0">
                <a:latin typeface="Times New Roman"/>
                <a:ea typeface="Times New Roman"/>
              </a:rPr>
              <a:t>ويسكب </a:t>
            </a:r>
            <a:r>
              <a:rPr lang="ar-IQ" sz="2000" dirty="0">
                <a:latin typeface="Times New Roman"/>
                <a:ea typeface="Times New Roman"/>
              </a:rPr>
              <a:t>المحلول بعد كل غسلة مع الإستبدال بالماء </a:t>
            </a:r>
            <a:r>
              <a:rPr lang="ar-IQ" sz="2000" dirty="0" smtClean="0">
                <a:latin typeface="Times New Roman"/>
                <a:ea typeface="Times New Roman"/>
              </a:rPr>
              <a:t>النظيف مرتين</a:t>
            </a:r>
          </a:p>
          <a:p>
            <a:pPr marL="0" lvl="0" indent="0">
              <a:lnSpc>
                <a:spcPct val="170000"/>
              </a:lnSpc>
              <a:spcBef>
                <a:spcPts val="0"/>
              </a:spcBef>
              <a:buNone/>
            </a:pPr>
            <a:r>
              <a:rPr lang="ar-IQ" sz="2000" dirty="0" smtClean="0">
                <a:latin typeface="Times New Roman"/>
                <a:ea typeface="Times New Roman"/>
              </a:rPr>
              <a:t> </a:t>
            </a:r>
            <a:r>
              <a:rPr lang="ar-IQ" sz="2000" dirty="0">
                <a:latin typeface="Times New Roman"/>
                <a:ea typeface="Times New Roman"/>
              </a:rPr>
              <a:t>ثم </a:t>
            </a:r>
            <a:r>
              <a:rPr lang="ar-IQ" sz="2000" dirty="0" smtClean="0">
                <a:latin typeface="Times New Roman"/>
                <a:ea typeface="Times New Roman"/>
              </a:rPr>
              <a:t>تنقل </a:t>
            </a:r>
            <a:r>
              <a:rPr lang="ar-IQ" sz="2000" dirty="0">
                <a:latin typeface="Times New Roman"/>
                <a:ea typeface="Times New Roman"/>
              </a:rPr>
              <a:t>إلى</a:t>
            </a:r>
            <a:r>
              <a:rPr lang="en-US" sz="2000" dirty="0">
                <a:latin typeface="Times New Roman"/>
                <a:ea typeface="Times New Roman"/>
              </a:rPr>
              <a:t>Zug Jar’s </a:t>
            </a:r>
            <a:r>
              <a:rPr lang="ar-IQ" sz="2000" dirty="0">
                <a:latin typeface="Times New Roman"/>
                <a:ea typeface="Times New Roman"/>
              </a:rPr>
              <a:t> </a:t>
            </a:r>
            <a:r>
              <a:rPr lang="ar-SA" sz="2000" dirty="0" smtClean="0">
                <a:ea typeface="Times New Roman"/>
                <a:cs typeface="Times New Roman"/>
              </a:rPr>
              <a:t>و</a:t>
            </a:r>
            <a:r>
              <a:rPr lang="ar-IQ" sz="2000" dirty="0" smtClean="0">
                <a:ea typeface="Times New Roman"/>
                <a:cs typeface="Times New Roman"/>
              </a:rPr>
              <a:t>ي</a:t>
            </a:r>
            <a:r>
              <a:rPr lang="ar-SA" sz="2000" dirty="0" smtClean="0">
                <a:ea typeface="Times New Roman"/>
                <a:cs typeface="Times New Roman"/>
              </a:rPr>
              <a:t>عالج البيض </a:t>
            </a:r>
            <a:r>
              <a:rPr lang="ar-SA" sz="2000" dirty="0">
                <a:ea typeface="Times New Roman"/>
                <a:cs typeface="Times New Roman"/>
              </a:rPr>
              <a:t>لمنع </a:t>
            </a:r>
            <a:r>
              <a:rPr lang="ar-SA" sz="2000" dirty="0" smtClean="0">
                <a:ea typeface="Times New Roman"/>
                <a:cs typeface="Times New Roman"/>
              </a:rPr>
              <a:t>إصابته </a:t>
            </a:r>
            <a:r>
              <a:rPr lang="ar-SA" sz="2000" dirty="0">
                <a:ea typeface="Times New Roman"/>
                <a:cs typeface="Times New Roman"/>
              </a:rPr>
              <a:t>بالفطريات </a:t>
            </a:r>
            <a:r>
              <a:rPr lang="ar-SA" sz="2000" dirty="0" smtClean="0">
                <a:ea typeface="Times New Roman"/>
                <a:cs typeface="Times New Roman"/>
              </a:rPr>
              <a:t>بإستخدام </a:t>
            </a:r>
            <a:r>
              <a:rPr lang="ar-SA" sz="2000" dirty="0">
                <a:ea typeface="Times New Roman"/>
                <a:cs typeface="Times New Roman"/>
              </a:rPr>
              <a:t>مادة الفورمالين (</a:t>
            </a:r>
            <a:r>
              <a:rPr lang="en-US" sz="2000" dirty="0">
                <a:latin typeface="Times New Roman"/>
                <a:ea typeface="Times New Roman"/>
              </a:rPr>
              <a:t>200-100</a:t>
            </a:r>
            <a:r>
              <a:rPr lang="ar-SA" sz="2000" dirty="0">
                <a:latin typeface="Times New Roman"/>
                <a:ea typeface="Times New Roman"/>
              </a:rPr>
              <a:t>) </a:t>
            </a:r>
            <a:endParaRPr lang="ar-IQ" sz="2000" dirty="0" smtClean="0">
              <a:latin typeface="Times New Roman"/>
              <a:ea typeface="Times New Roman"/>
            </a:endParaRPr>
          </a:p>
          <a:p>
            <a:pPr marL="0" lvl="0" indent="0">
              <a:lnSpc>
                <a:spcPct val="170000"/>
              </a:lnSpc>
              <a:spcBef>
                <a:spcPts val="0"/>
              </a:spcBef>
              <a:buNone/>
            </a:pPr>
            <a:r>
              <a:rPr lang="ar-SA" sz="2000" dirty="0" smtClean="0">
                <a:latin typeface="Times New Roman"/>
                <a:ea typeface="Times New Roman"/>
              </a:rPr>
              <a:t>جزء </a:t>
            </a:r>
            <a:r>
              <a:rPr lang="ar-SA" sz="2000" dirty="0">
                <a:latin typeface="Times New Roman"/>
                <a:ea typeface="Times New Roman"/>
              </a:rPr>
              <a:t>بالمليون كل </a:t>
            </a:r>
            <a:r>
              <a:rPr lang="en-US" sz="2000" dirty="0">
                <a:latin typeface="Times New Roman"/>
                <a:ea typeface="Times New Roman"/>
              </a:rPr>
              <a:t>6</a:t>
            </a:r>
            <a:r>
              <a:rPr lang="ar-SA" sz="2000" dirty="0">
                <a:latin typeface="Times New Roman"/>
                <a:ea typeface="Times New Roman"/>
              </a:rPr>
              <a:t> ساعات ولغاية الساعة </a:t>
            </a:r>
            <a:r>
              <a:rPr lang="en-US" sz="2000" dirty="0">
                <a:latin typeface="Times New Roman"/>
                <a:ea typeface="Times New Roman"/>
              </a:rPr>
              <a:t>24</a:t>
            </a:r>
            <a:r>
              <a:rPr lang="ar-SA" sz="2000" dirty="0">
                <a:latin typeface="Times New Roman"/>
                <a:ea typeface="Times New Roman"/>
              </a:rPr>
              <a:t> بعد إجراء عملية </a:t>
            </a:r>
            <a:r>
              <a:rPr lang="ar-SA" sz="2000" dirty="0" smtClean="0">
                <a:latin typeface="Times New Roman"/>
                <a:ea typeface="Times New Roman"/>
              </a:rPr>
              <a:t>التلقيح للبيض</a:t>
            </a:r>
            <a:r>
              <a:rPr lang="ar-IQ" sz="2000" dirty="0" smtClean="0">
                <a:latin typeface="Times New Roman"/>
                <a:ea typeface="Times New Roman"/>
              </a:rPr>
              <a:t> أو باستخدام مادة الملكايت</a:t>
            </a:r>
          </a:p>
          <a:p>
            <a:pPr marL="0" lvl="0" indent="0">
              <a:lnSpc>
                <a:spcPct val="170000"/>
              </a:lnSpc>
              <a:spcBef>
                <a:spcPts val="0"/>
              </a:spcBef>
              <a:buNone/>
            </a:pPr>
            <a:r>
              <a:rPr lang="ar-IQ" sz="2000" dirty="0" smtClean="0">
                <a:solidFill>
                  <a:prstClr val="black"/>
                </a:solidFill>
                <a:latin typeface="Times New Roman"/>
              </a:rPr>
              <a:t>الأخضربتركيز </a:t>
            </a:r>
            <a:r>
              <a:rPr lang="en-US" sz="2000" dirty="0" smtClean="0">
                <a:solidFill>
                  <a:prstClr val="black"/>
                </a:solidFill>
                <a:latin typeface="Times New Roman"/>
              </a:rPr>
              <a:t>(6mg/L)</a:t>
            </a:r>
            <a:r>
              <a:rPr lang="ar-IQ" sz="2000" dirty="0" smtClean="0">
                <a:solidFill>
                  <a:prstClr val="black"/>
                </a:solidFill>
                <a:latin typeface="Times New Roman"/>
              </a:rPr>
              <a:t> وعند المعاملة يوقف تيار الماء ويضاف </a:t>
            </a:r>
            <a:r>
              <a:rPr lang="en-US" sz="2000" dirty="0" smtClean="0">
                <a:solidFill>
                  <a:prstClr val="black"/>
                </a:solidFill>
                <a:latin typeface="Times New Roman"/>
              </a:rPr>
              <a:t>10</a:t>
            </a:r>
            <a:r>
              <a:rPr lang="ar-IQ" sz="2000" dirty="0" smtClean="0">
                <a:solidFill>
                  <a:prstClr val="black"/>
                </a:solidFill>
                <a:latin typeface="Times New Roman"/>
              </a:rPr>
              <a:t> مل من المحلول لكل زوج جار</a:t>
            </a:r>
          </a:p>
          <a:p>
            <a:pPr marL="0" lvl="0" indent="0">
              <a:lnSpc>
                <a:spcPct val="170000"/>
              </a:lnSpc>
              <a:spcBef>
                <a:spcPts val="0"/>
              </a:spcBef>
              <a:buNone/>
            </a:pPr>
            <a:r>
              <a:rPr lang="ar-IQ" sz="2000" dirty="0" smtClean="0">
                <a:solidFill>
                  <a:prstClr val="black"/>
                </a:solidFill>
                <a:latin typeface="Times New Roman"/>
              </a:rPr>
              <a:t>ويخلط مع الحذر لحماية البيض من التحطم، ثم يعاد تدفق الماء بعد خمس دقائق من المعاملة.</a:t>
            </a:r>
            <a:endParaRPr lang="en-US" sz="2000" dirty="0">
              <a:solidFill>
                <a:prstClr val="black"/>
              </a:solidFill>
            </a:endParaRPr>
          </a:p>
        </p:txBody>
      </p:sp>
    </p:spTree>
    <p:extLst>
      <p:ext uri="{BB962C8B-B14F-4D97-AF65-F5344CB8AC3E}">
        <p14:creationId xmlns:p14="http://schemas.microsoft.com/office/powerpoint/2010/main" val="18604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7" descr="DSC03038.JPG"/>
          <p:cNvPicPr>
            <a:picLocks noGrp="1"/>
          </p:cNvPicPr>
          <p:nvPr>
            <p:ph idx="1"/>
          </p:nvPr>
        </p:nvPicPr>
        <p:blipFill>
          <a:blip r:embed="rId3" cstate="print">
            <a:extLst/>
          </a:blip>
          <a:srcRect l="14079" t="10361" b="9639"/>
          <a:stretch>
            <a:fillRect/>
          </a:stretch>
        </p:blipFill>
        <p:spPr bwMode="auto">
          <a:xfrm>
            <a:off x="457200" y="533400"/>
            <a:ext cx="8153400" cy="43357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صورة 27" descr="0017-40.JPG"/>
          <p:cNvPicPr>
            <a:picLocks noChangeAspect="1" noChangeArrowheads="1"/>
          </p:cNvPicPr>
          <p:nvPr/>
        </p:nvPicPr>
        <p:blipFill>
          <a:blip r:embed="rId4"/>
          <a:srcRect/>
          <a:stretch>
            <a:fillRect/>
          </a:stretch>
        </p:blipFill>
        <p:spPr bwMode="auto">
          <a:xfrm>
            <a:off x="4355976" y="5062538"/>
            <a:ext cx="1656184" cy="1534814"/>
          </a:xfrm>
          <a:prstGeom prst="rect">
            <a:avLst/>
          </a:prstGeom>
          <a:noFill/>
          <a:ln w="9525">
            <a:noFill/>
            <a:miter lim="800000"/>
            <a:headEnd/>
            <a:tailEnd/>
          </a:ln>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5062538"/>
            <a:ext cx="1871663" cy="153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15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auto">
          <a:xfrm>
            <a:off x="179512" y="148208"/>
            <a:ext cx="8712968" cy="2272680"/>
          </a:xfrm>
          <a:prstGeom prst="star8">
            <a:avLst>
              <a:gd name="adj" fmla="val 38250"/>
            </a:avLst>
          </a:prstGeom>
          <a:solidFill>
            <a:srgbClr val="CC99FF"/>
          </a:solidFill>
          <a:ln w="9525">
            <a:solidFill>
              <a:schemeClr val="tx1"/>
            </a:solidFill>
            <a:miter lim="800000"/>
            <a:headEnd/>
            <a:tailEnd/>
          </a:ln>
        </p:spPr>
        <p:txBody>
          <a:bodyPr wrap="none" anchor="ctr"/>
          <a:lstStyle/>
          <a:p>
            <a:pPr algn="ctr"/>
            <a:endParaRPr lang="ar-IQ" sz="2800" b="1" dirty="0" smtClean="0"/>
          </a:p>
          <a:p>
            <a:r>
              <a:rPr lang="ar-IQ" sz="2800" b="1" dirty="0" smtClean="0"/>
              <a:t>أسباب تفضيل التكثير الإصطناعي على أنواع التكثير الأخرى</a:t>
            </a:r>
            <a:endParaRPr lang="en-GB" sz="2800" dirty="0" smtClean="0"/>
          </a:p>
          <a:p>
            <a:pPr algn="ctr"/>
            <a:endParaRPr lang="en-US" sz="2800" b="1" dirty="0"/>
          </a:p>
        </p:txBody>
      </p:sp>
      <p:sp>
        <p:nvSpPr>
          <p:cNvPr id="8" name="AutoShape 5"/>
          <p:cNvSpPr>
            <a:spLocks noChangeArrowheads="1"/>
          </p:cNvSpPr>
          <p:nvPr/>
        </p:nvSpPr>
        <p:spPr bwMode="auto">
          <a:xfrm>
            <a:off x="179512" y="2780928"/>
            <a:ext cx="8712968" cy="3816424"/>
          </a:xfrm>
          <a:prstGeom prst="flowChartAlternateProcess">
            <a:avLst/>
          </a:prstGeom>
          <a:solidFill>
            <a:srgbClr val="92D050">
              <a:alpha val="48000"/>
            </a:srgbClr>
          </a:solidFill>
          <a:ln w="9525">
            <a:solidFill>
              <a:schemeClr val="tx1"/>
            </a:solidFill>
            <a:miter lim="800000"/>
            <a:headEnd/>
            <a:tailEnd/>
          </a:ln>
        </p:spPr>
        <p:txBody>
          <a:bodyPr wrap="none" anchor="t"/>
          <a:lstStyle/>
          <a:p>
            <a:pPr algn="just" rtl="1">
              <a:lnSpc>
                <a:spcPct val="150000"/>
              </a:lnSpc>
            </a:pPr>
            <a:r>
              <a:rPr lang="en-US" sz="2400" b="1" dirty="0" smtClean="0"/>
              <a:t>1</a:t>
            </a:r>
            <a:r>
              <a:rPr lang="ar-IQ" sz="2400" b="1" dirty="0" smtClean="0"/>
              <a:t>- يحتاج الى عدد أقل من الذكور الناضجة بمقدار </a:t>
            </a:r>
            <a:r>
              <a:rPr lang="en-US" sz="2400" b="1" dirty="0" smtClean="0"/>
              <a:t>4</a:t>
            </a:r>
            <a:r>
              <a:rPr lang="ar-IQ" sz="2400" b="1" dirty="0" smtClean="0"/>
              <a:t>- </a:t>
            </a:r>
            <a:r>
              <a:rPr lang="en-US" sz="2400" b="1" dirty="0" smtClean="0"/>
              <a:t>6</a:t>
            </a:r>
            <a:r>
              <a:rPr lang="ar-IQ" sz="2400" b="1" dirty="0" smtClean="0"/>
              <a:t> مرات.</a:t>
            </a:r>
          </a:p>
          <a:p>
            <a:pPr algn="just" rtl="1">
              <a:lnSpc>
                <a:spcPct val="150000"/>
              </a:lnSpc>
            </a:pPr>
            <a:r>
              <a:rPr lang="en-US" sz="2400" b="1" dirty="0" smtClean="0"/>
              <a:t>2</a:t>
            </a:r>
            <a:r>
              <a:rPr lang="ar-IQ" sz="2400" b="1" dirty="0" smtClean="0"/>
              <a:t>- امكانية حماية البيض خلال الحضانة من المسببات المرضية ومن الظروف المناخية</a:t>
            </a:r>
          </a:p>
          <a:p>
            <a:pPr algn="just" rtl="1">
              <a:lnSpc>
                <a:spcPct val="150000"/>
              </a:lnSpc>
            </a:pPr>
            <a:r>
              <a:rPr lang="ar-IQ" sz="2400" b="1" dirty="0" smtClean="0"/>
              <a:t> السيئة والمفترسين.</a:t>
            </a:r>
          </a:p>
          <a:p>
            <a:pPr algn="just" rtl="1">
              <a:lnSpc>
                <a:spcPct val="150000"/>
              </a:lnSpc>
            </a:pPr>
            <a:r>
              <a:rPr lang="en-US" sz="2400" b="1" dirty="0" smtClean="0"/>
              <a:t>3</a:t>
            </a:r>
            <a:r>
              <a:rPr lang="ar-IQ" sz="2400" b="1" dirty="0" smtClean="0"/>
              <a:t>- توفير الحماية لليرقات حديثة الفقس وتعزيز فرص بقائها من خلال السيطرة على </a:t>
            </a:r>
          </a:p>
          <a:p>
            <a:pPr algn="just" rtl="1">
              <a:lnSpc>
                <a:spcPct val="150000"/>
              </a:lnSpc>
            </a:pPr>
            <a:r>
              <a:rPr lang="ar-IQ" sz="2400" b="1" dirty="0" smtClean="0"/>
              <a:t>التغذية الأولية.</a:t>
            </a:r>
          </a:p>
          <a:p>
            <a:pPr algn="just" rtl="1">
              <a:lnSpc>
                <a:spcPct val="150000"/>
              </a:lnSpc>
            </a:pPr>
            <a:r>
              <a:rPr lang="en-US" sz="2400" b="1" dirty="0" smtClean="0"/>
              <a:t>4</a:t>
            </a:r>
            <a:r>
              <a:rPr lang="ar-IQ" sz="2400" b="1" dirty="0" smtClean="0"/>
              <a:t>- امكانية الحصول على أفضل نمو عن طريق تهيئة الأ</a:t>
            </a:r>
            <a:r>
              <a:rPr lang="ar-IQ" sz="2400" b="1" dirty="0"/>
              <a:t>ح</a:t>
            </a:r>
            <a:r>
              <a:rPr lang="ar-IQ" sz="2400" b="1" dirty="0" smtClean="0"/>
              <a:t>واض الجيدة وحسن الإدارة.</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8"/>
          <p:cNvSpPr>
            <a:spLocks noChangeArrowheads="1"/>
          </p:cNvSpPr>
          <p:nvPr/>
        </p:nvSpPr>
        <p:spPr bwMode="auto">
          <a:xfrm>
            <a:off x="2339752" y="332656"/>
            <a:ext cx="4032448" cy="936104"/>
          </a:xfrm>
          <a:prstGeom prst="star8">
            <a:avLst>
              <a:gd name="adj" fmla="val 38250"/>
            </a:avLst>
          </a:prstGeom>
          <a:solidFill>
            <a:srgbClr val="CC99FF"/>
          </a:solidFill>
          <a:ln w="9525">
            <a:solidFill>
              <a:schemeClr val="tx1"/>
            </a:solidFill>
            <a:miter lim="800000"/>
            <a:headEnd/>
            <a:tailEnd/>
          </a:ln>
        </p:spPr>
        <p:txBody>
          <a:bodyPr wrap="none" anchor="ctr"/>
          <a:lstStyle/>
          <a:p>
            <a:pPr algn="ctr"/>
            <a:r>
              <a:rPr lang="ar-IQ" sz="2800" b="1" dirty="0" smtClean="0"/>
              <a:t>ادارة قطيع الأمهات</a:t>
            </a:r>
            <a:endParaRPr lang="en-US" sz="28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655372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7"/>
          <p:cNvSpPr>
            <a:spLocks noChangeArrowheads="1"/>
          </p:cNvSpPr>
          <p:nvPr/>
        </p:nvSpPr>
        <p:spPr bwMode="auto">
          <a:xfrm>
            <a:off x="640859" y="3789040"/>
            <a:ext cx="7603549" cy="2664296"/>
          </a:xfrm>
          <a:prstGeom prst="horizontalScroll">
            <a:avLst>
              <a:gd name="adj" fmla="val 12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just" rtl="1">
              <a:lnSpc>
                <a:spcPct val="150000"/>
              </a:lnSpc>
            </a:pPr>
            <a:r>
              <a:rPr lang="ar-IQ" sz="2400" dirty="0" smtClean="0">
                <a:effectLst>
                  <a:outerShdw blurRad="38100" dist="38100" dir="2700000" algn="tl">
                    <a:srgbClr val="000000">
                      <a:alpha val="43137"/>
                    </a:srgbClr>
                  </a:outerShdw>
                </a:effectLst>
              </a:rPr>
              <a:t>يستخدم مجموعتان من الأحواض للإناث والذكور البالغة ومجموعتان</a:t>
            </a:r>
          </a:p>
          <a:p>
            <a:pPr algn="just" rtl="1">
              <a:lnSpc>
                <a:spcPct val="150000"/>
              </a:lnSpc>
            </a:pPr>
            <a:r>
              <a:rPr lang="ar-IQ" sz="2400" dirty="0" smtClean="0">
                <a:effectLst>
                  <a:outerShdw blurRad="38100" dist="38100" dir="2700000" algn="tl">
                    <a:srgbClr val="000000">
                      <a:alpha val="43137"/>
                    </a:srgbClr>
                  </a:outerShdw>
                </a:effectLst>
              </a:rPr>
              <a:t> من الأحواض للإناث والذكور المسرئة بحيث يتم الفصل بين الجنسين </a:t>
            </a:r>
          </a:p>
          <a:p>
            <a:pPr algn="just" rtl="1">
              <a:lnSpc>
                <a:spcPct val="150000"/>
              </a:lnSpc>
            </a:pPr>
            <a:r>
              <a:rPr lang="ar-IQ" sz="2400" dirty="0" smtClean="0">
                <a:effectLst>
                  <a:outerShdw blurRad="38100" dist="38100" dir="2700000" algn="tl">
                    <a:srgbClr val="000000">
                      <a:alpha val="43137"/>
                    </a:srgbClr>
                  </a:outerShdw>
                </a:effectLst>
              </a:rPr>
              <a:t>في كل مجموعة لتجنب حدوث الإخصاب الطبيعي بين الأسماك.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476672"/>
            <a:ext cx="6048672"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7"/>
          <p:cNvSpPr>
            <a:spLocks noChangeArrowheads="1"/>
          </p:cNvSpPr>
          <p:nvPr/>
        </p:nvSpPr>
        <p:spPr bwMode="auto">
          <a:xfrm>
            <a:off x="499731" y="3422436"/>
            <a:ext cx="7600662" cy="1656184"/>
          </a:xfrm>
          <a:prstGeom prst="horizontalScroll">
            <a:avLst>
              <a:gd name="adj" fmla="val 125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rtl="1"/>
            <a:r>
              <a:rPr lang="ar-IQ" sz="2400" dirty="0" smtClean="0">
                <a:effectLst>
                  <a:outerShdw blurRad="38100" dist="38100" dir="2700000" algn="tl">
                    <a:srgbClr val="000000">
                      <a:alpha val="43137"/>
                    </a:srgbClr>
                  </a:outerShdw>
                </a:effectLst>
              </a:rPr>
              <a:t>ينصح في أحواض الخزن بأن تتضمن بعض صغار الأسماك المفترسة</a:t>
            </a:r>
          </a:p>
          <a:p>
            <a:pPr rtl="1"/>
            <a:r>
              <a:rPr lang="ar-IQ" sz="2400" dirty="0" smtClean="0">
                <a:effectLst>
                  <a:outerShdw blurRad="38100" dist="38100" dir="2700000" algn="tl">
                    <a:srgbClr val="000000">
                      <a:alpha val="43137"/>
                    </a:srgbClr>
                  </a:outerShdw>
                </a:effectLst>
              </a:rPr>
              <a:t>(</a:t>
            </a:r>
            <a:r>
              <a:rPr lang="en-US" sz="2400" dirty="0" smtClean="0">
                <a:effectLst>
                  <a:outerShdw blurRad="38100" dist="38100" dir="2700000" algn="tl">
                    <a:srgbClr val="000000">
                      <a:alpha val="43137"/>
                    </a:srgbClr>
                  </a:outerShdw>
                </a:effectLst>
              </a:rPr>
              <a:t>200-100</a:t>
            </a:r>
            <a:r>
              <a:rPr lang="ar-IQ" sz="2400" dirty="0" smtClean="0">
                <a:effectLst>
                  <a:outerShdw blurRad="38100" dist="38100" dir="2700000" algn="tl">
                    <a:srgbClr val="000000">
                      <a:alpha val="43137"/>
                    </a:srgbClr>
                  </a:outerShdw>
                </a:effectLst>
              </a:rPr>
              <a:t>) غم مع أمهات الأسماك.</a:t>
            </a:r>
          </a:p>
        </p:txBody>
      </p:sp>
      <p:sp>
        <p:nvSpPr>
          <p:cNvPr id="11" name="AutoShape 7"/>
          <p:cNvSpPr>
            <a:spLocks noChangeArrowheads="1"/>
          </p:cNvSpPr>
          <p:nvPr/>
        </p:nvSpPr>
        <p:spPr bwMode="auto">
          <a:xfrm>
            <a:off x="496843" y="5085184"/>
            <a:ext cx="7603549" cy="1512168"/>
          </a:xfrm>
          <a:prstGeom prst="horizontalScroll">
            <a:avLst>
              <a:gd name="adj" fmla="val 125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r>
              <a:rPr lang="ar-IQ" sz="2400" dirty="0" smtClean="0">
                <a:effectLst>
                  <a:outerShdw blurRad="38100" dist="38100" dir="2700000" algn="tl">
                    <a:srgbClr val="000000">
                      <a:alpha val="43137"/>
                    </a:srgbClr>
                  </a:outerShdw>
                </a:effectLst>
              </a:rPr>
              <a:t>حوالي </a:t>
            </a:r>
            <a:r>
              <a:rPr lang="en-US" sz="2400" dirty="0" smtClean="0">
                <a:effectLst>
                  <a:outerShdw blurRad="38100" dist="38100" dir="2700000" algn="tl">
                    <a:srgbClr val="000000">
                      <a:alpha val="43137"/>
                    </a:srgbClr>
                  </a:outerShdw>
                </a:effectLst>
              </a:rPr>
              <a:t>(400 -100) </a:t>
            </a:r>
            <a:r>
              <a:rPr lang="ar-IQ" sz="2400" dirty="0" smtClean="0">
                <a:effectLst>
                  <a:outerShdw blurRad="38100" dist="38100" dir="2700000" algn="tl">
                    <a:srgbClr val="000000">
                      <a:alpha val="43137"/>
                    </a:srgbClr>
                  </a:outerShdw>
                </a:effectLst>
              </a:rPr>
              <a:t> فرد/هكتار تكون كافية للسيطرة على الأسماك الغريبة</a:t>
            </a:r>
          </a:p>
          <a:p>
            <a:r>
              <a:rPr lang="ar-IQ" sz="2400" dirty="0" smtClean="0">
                <a:effectLst>
                  <a:outerShdw blurRad="38100" dist="38100" dir="2700000" algn="tl">
                    <a:srgbClr val="000000">
                      <a:alpha val="43137"/>
                    </a:srgbClr>
                  </a:outerShdw>
                </a:effectLst>
              </a:rPr>
              <a:t> التي يمكن أن تدخل الأحواض وتنافس الأمهات على الغذاء .</a:t>
            </a:r>
          </a:p>
        </p:txBody>
      </p:sp>
    </p:spTree>
    <p:extLst>
      <p:ext uri="{BB962C8B-B14F-4D97-AF65-F5344CB8AC3E}">
        <p14:creationId xmlns:p14="http://schemas.microsoft.com/office/powerpoint/2010/main" val="36048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57158" y="263525"/>
            <a:ext cx="8429684" cy="1004888"/>
          </a:xfrm>
          <a:prstGeom prst="ellipseRibbon2">
            <a:avLst>
              <a:gd name="adj1" fmla="val 21486"/>
              <a:gd name="adj2" fmla="val 62398"/>
              <a:gd name="adj3" fmla="val 12500"/>
            </a:avLst>
          </a:prstGeom>
          <a:solidFill>
            <a:srgbClr val="99CCFF">
              <a:alpha val="49019"/>
            </a:srgbClr>
          </a:solidFill>
          <a:ln w="9525">
            <a:solidFill>
              <a:schemeClr val="tx1"/>
            </a:solidFill>
            <a:round/>
            <a:headEnd/>
            <a:tailEnd/>
          </a:ln>
        </p:spPr>
        <p:txBody>
          <a:bodyPr wrap="none" anchor="ctr"/>
          <a:lstStyle/>
          <a:p>
            <a:r>
              <a:rPr lang="ar-IQ" sz="2800" b="1" dirty="0" smtClean="0"/>
              <a:t>عمليات التخدير </a:t>
            </a:r>
            <a:r>
              <a:rPr lang="en-US" sz="2800" b="1" dirty="0" err="1">
                <a:solidFill>
                  <a:prstClr val="black"/>
                </a:solidFill>
              </a:rPr>
              <a:t>Anaesthetic</a:t>
            </a:r>
            <a:r>
              <a:rPr lang="en-US" sz="2800" b="1" dirty="0">
                <a:solidFill>
                  <a:prstClr val="black"/>
                </a:solidFill>
              </a:rPr>
              <a:t> Process</a:t>
            </a:r>
            <a:endParaRPr lang="en-US" sz="2800" b="1" dirty="0"/>
          </a:p>
        </p:txBody>
      </p:sp>
      <p:sp>
        <p:nvSpPr>
          <p:cNvPr id="10" name="AutoShape 7"/>
          <p:cNvSpPr>
            <a:spLocks noChangeArrowheads="1"/>
          </p:cNvSpPr>
          <p:nvPr/>
        </p:nvSpPr>
        <p:spPr bwMode="auto">
          <a:xfrm>
            <a:off x="370875" y="1412776"/>
            <a:ext cx="8415967" cy="648072"/>
          </a:xfrm>
          <a:prstGeom prst="wedgeEllipseCallout">
            <a:avLst>
              <a:gd name="adj1" fmla="val -211"/>
              <a:gd name="adj2" fmla="val 72514"/>
            </a:avLst>
          </a:prstGeom>
          <a:gradFill>
            <a:gsLst>
              <a:gs pos="25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txBody>
          <a:bodyPr/>
          <a:lstStyle/>
          <a:p>
            <a:pPr>
              <a:spcBef>
                <a:spcPct val="50000"/>
              </a:spcBef>
              <a:defRPr/>
            </a:pPr>
            <a:r>
              <a:rPr lang="ar-IQ" sz="2400" b="1" dirty="0" smtClean="0">
                <a:solidFill>
                  <a:prstClr val="black"/>
                </a:solidFill>
                <a:cs typeface="Arial" pitchFamily="34" charset="0"/>
              </a:rPr>
              <a:t>هناك ثلاث مواد كيمياوية تستخدم في </a:t>
            </a:r>
            <a:r>
              <a:rPr lang="ar-IQ" sz="2400" b="1" dirty="0" err="1" smtClean="0">
                <a:solidFill>
                  <a:prstClr val="black"/>
                </a:solidFill>
                <a:cs typeface="Arial" pitchFamily="34" charset="0"/>
              </a:rPr>
              <a:t>تخديرالأسماك</a:t>
            </a:r>
            <a:endParaRPr lang="en-US" sz="2400" b="1" dirty="0">
              <a:solidFill>
                <a:prstClr val="black"/>
              </a:solidFill>
              <a:cs typeface="Arial" pitchFamily="34" charset="0"/>
            </a:endParaRPr>
          </a:p>
        </p:txBody>
      </p:sp>
      <p:sp>
        <p:nvSpPr>
          <p:cNvPr id="11" name="AutoShape 20"/>
          <p:cNvSpPr>
            <a:spLocks noChangeArrowheads="1"/>
          </p:cNvSpPr>
          <p:nvPr/>
        </p:nvSpPr>
        <p:spPr bwMode="auto">
          <a:xfrm>
            <a:off x="357158" y="2348880"/>
            <a:ext cx="8429684" cy="1224136"/>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just"/>
            <a:r>
              <a:rPr lang="en-US" sz="2000" dirty="0" smtClean="0"/>
              <a:t>1</a:t>
            </a:r>
            <a:r>
              <a:rPr lang="ar-IQ" sz="2000" dirty="0" smtClean="0"/>
              <a:t>- </a:t>
            </a:r>
            <a:r>
              <a:rPr lang="ar-IQ" sz="2000" dirty="0" smtClean="0">
                <a:solidFill>
                  <a:srgbClr val="C00000"/>
                </a:solidFill>
              </a:rPr>
              <a:t>مادة</a:t>
            </a:r>
            <a:r>
              <a:rPr lang="ar-IQ" sz="2000" dirty="0" smtClean="0"/>
              <a:t> </a:t>
            </a:r>
            <a:r>
              <a:rPr lang="en-US" sz="2000" dirty="0" smtClean="0">
                <a:solidFill>
                  <a:srgbClr val="C00000"/>
                </a:solidFill>
              </a:rPr>
              <a:t>MS222</a:t>
            </a:r>
            <a:r>
              <a:rPr lang="ar-IQ" sz="2000" dirty="0" smtClean="0"/>
              <a:t>  </a:t>
            </a:r>
            <a:r>
              <a:rPr lang="en-US" sz="2000" dirty="0" smtClean="0">
                <a:solidFill>
                  <a:srgbClr val="C00000"/>
                </a:solidFill>
              </a:rPr>
              <a:t>MS </a:t>
            </a:r>
            <a:r>
              <a:rPr lang="en-US" sz="2000" dirty="0">
                <a:solidFill>
                  <a:srgbClr val="C00000"/>
                </a:solidFill>
              </a:rPr>
              <a:t>222 or </a:t>
            </a:r>
            <a:r>
              <a:rPr lang="en-US" sz="2000" dirty="0" err="1">
                <a:solidFill>
                  <a:srgbClr val="C00000"/>
                </a:solidFill>
              </a:rPr>
              <a:t>tricaine</a:t>
            </a:r>
            <a:r>
              <a:rPr lang="en-US" sz="2000" dirty="0">
                <a:solidFill>
                  <a:srgbClr val="C00000"/>
                </a:solidFill>
              </a:rPr>
              <a:t> methane-</a:t>
            </a:r>
            <a:r>
              <a:rPr lang="en-US" sz="2000" dirty="0" err="1">
                <a:solidFill>
                  <a:srgbClr val="C00000"/>
                </a:solidFill>
              </a:rPr>
              <a:t>sulphonate</a:t>
            </a:r>
            <a:r>
              <a:rPr lang="en-US" sz="2000" dirty="0">
                <a:solidFill>
                  <a:srgbClr val="C00000"/>
                </a:solidFill>
              </a:rPr>
              <a:t> </a:t>
            </a:r>
            <a:r>
              <a:rPr lang="ar-IQ" sz="2000" dirty="0" smtClean="0">
                <a:solidFill>
                  <a:srgbClr val="C00000"/>
                </a:solidFill>
              </a:rPr>
              <a:t> وهي مادة معتدلة الفعالية </a:t>
            </a:r>
          </a:p>
          <a:p>
            <a:pPr algn="just"/>
            <a:r>
              <a:rPr lang="ar-IQ" sz="2000" dirty="0" smtClean="0">
                <a:solidFill>
                  <a:srgbClr val="C00000"/>
                </a:solidFill>
              </a:rPr>
              <a:t>ورخيصة الثمن وتستطيع الأسماك المخدرة أن تستعيد فعاليتها بسهولة بعد التخدير ويمكن تخدير </a:t>
            </a:r>
          </a:p>
          <a:p>
            <a:pPr algn="just"/>
            <a:r>
              <a:rPr lang="ar-IQ" sz="2000" dirty="0" smtClean="0">
                <a:solidFill>
                  <a:srgbClr val="C00000"/>
                </a:solidFill>
              </a:rPr>
              <a:t>الأسماك بوضعها في هذه المادة لمدة </a:t>
            </a:r>
            <a:r>
              <a:rPr lang="en-US" sz="2000" dirty="0" smtClean="0">
                <a:solidFill>
                  <a:srgbClr val="C00000"/>
                </a:solidFill>
              </a:rPr>
              <a:t>30</a:t>
            </a:r>
            <a:r>
              <a:rPr lang="ar-IQ" sz="2000" dirty="0" smtClean="0">
                <a:solidFill>
                  <a:srgbClr val="C00000"/>
                </a:solidFill>
              </a:rPr>
              <a:t>دقيقة وبتركيز</a:t>
            </a:r>
            <a:r>
              <a:rPr lang="en-US" sz="2000" dirty="0" smtClean="0">
                <a:solidFill>
                  <a:srgbClr val="C00000"/>
                </a:solidFill>
              </a:rPr>
              <a:t>1 </a:t>
            </a:r>
            <a:r>
              <a:rPr lang="ar-IQ" sz="2000" dirty="0" smtClean="0">
                <a:solidFill>
                  <a:srgbClr val="C00000"/>
                </a:solidFill>
              </a:rPr>
              <a:t>: </a:t>
            </a:r>
            <a:r>
              <a:rPr lang="en-US" sz="2000" dirty="0" smtClean="0">
                <a:solidFill>
                  <a:srgbClr val="C00000"/>
                </a:solidFill>
              </a:rPr>
              <a:t>10000</a:t>
            </a:r>
            <a:r>
              <a:rPr lang="ar-IQ" sz="2000" dirty="0" smtClean="0">
                <a:solidFill>
                  <a:srgbClr val="C00000"/>
                </a:solidFill>
              </a:rPr>
              <a:t> أو </a:t>
            </a:r>
            <a:r>
              <a:rPr lang="en-US" sz="2000" dirty="0" smtClean="0">
                <a:solidFill>
                  <a:srgbClr val="C00000"/>
                </a:solidFill>
              </a:rPr>
              <a:t>10</a:t>
            </a:r>
            <a:r>
              <a:rPr lang="ar-IQ" sz="2000" dirty="0" smtClean="0">
                <a:solidFill>
                  <a:srgbClr val="C00000"/>
                </a:solidFill>
              </a:rPr>
              <a:t>غم مذاب في </a:t>
            </a:r>
            <a:r>
              <a:rPr lang="en-US" sz="2000" dirty="0" smtClean="0">
                <a:solidFill>
                  <a:srgbClr val="C00000"/>
                </a:solidFill>
              </a:rPr>
              <a:t>100</a:t>
            </a:r>
            <a:r>
              <a:rPr lang="ar-IQ" sz="2000" dirty="0" smtClean="0">
                <a:solidFill>
                  <a:srgbClr val="C00000"/>
                </a:solidFill>
              </a:rPr>
              <a:t>لتر ماء. </a:t>
            </a:r>
            <a:endParaRPr lang="en-GB" sz="2000" dirty="0"/>
          </a:p>
        </p:txBody>
      </p:sp>
      <p:sp>
        <p:nvSpPr>
          <p:cNvPr id="12" name="AutoShape 20"/>
          <p:cNvSpPr>
            <a:spLocks noChangeArrowheads="1"/>
          </p:cNvSpPr>
          <p:nvPr/>
        </p:nvSpPr>
        <p:spPr bwMode="auto">
          <a:xfrm>
            <a:off x="370875" y="3803740"/>
            <a:ext cx="8429684" cy="1137427"/>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dirty="0" smtClean="0"/>
              <a:t>2</a:t>
            </a:r>
            <a:r>
              <a:rPr lang="ar-IQ" dirty="0" smtClean="0"/>
              <a:t>- </a:t>
            </a:r>
            <a:r>
              <a:rPr lang="ar-IQ" dirty="0" smtClean="0">
                <a:solidFill>
                  <a:srgbClr val="C00000"/>
                </a:solidFill>
              </a:rPr>
              <a:t>مادة</a:t>
            </a:r>
            <a:r>
              <a:rPr lang="en-US" dirty="0" smtClean="0">
                <a:solidFill>
                  <a:srgbClr val="C00000"/>
                </a:solidFill>
              </a:rPr>
              <a:t> </a:t>
            </a:r>
            <a:r>
              <a:rPr lang="en-US" dirty="0" err="1">
                <a:solidFill>
                  <a:srgbClr val="C00000"/>
                </a:solidFill>
              </a:rPr>
              <a:t>Quinaldine</a:t>
            </a:r>
            <a:r>
              <a:rPr lang="en-US" dirty="0">
                <a:solidFill>
                  <a:srgbClr val="C00000"/>
                </a:solidFill>
              </a:rPr>
              <a:t> or 2-4 </a:t>
            </a:r>
            <a:r>
              <a:rPr lang="en-US" dirty="0" err="1" smtClean="0">
                <a:solidFill>
                  <a:srgbClr val="C00000"/>
                </a:solidFill>
              </a:rPr>
              <a:t>methylquinolin</a:t>
            </a:r>
            <a:r>
              <a:rPr lang="en-US" dirty="0" smtClean="0">
                <a:solidFill>
                  <a:srgbClr val="C00000"/>
                </a:solidFill>
              </a:rPr>
              <a:t> </a:t>
            </a:r>
            <a:r>
              <a:rPr lang="ar-IQ" dirty="0" smtClean="0">
                <a:solidFill>
                  <a:srgbClr val="C00000"/>
                </a:solidFill>
              </a:rPr>
              <a:t> وهي مادة كيمياوية شديدة السمية لذا يجب الحذر والعناية </a:t>
            </a:r>
          </a:p>
          <a:p>
            <a:r>
              <a:rPr lang="ar-IQ" dirty="0">
                <a:solidFill>
                  <a:srgbClr val="C00000"/>
                </a:solidFill>
              </a:rPr>
              <a:t> </a:t>
            </a:r>
            <a:r>
              <a:rPr lang="ar-IQ" dirty="0" smtClean="0">
                <a:solidFill>
                  <a:srgbClr val="C00000"/>
                </a:solidFill>
              </a:rPr>
              <a:t>  العالية اثناء التعامل بها وخزنها وكذلك خلال معاملة الأسماك بها ويجب ايضاغسل الأسماك المعاملة بهذه </a:t>
            </a:r>
          </a:p>
          <a:p>
            <a:r>
              <a:rPr lang="ar-IQ" dirty="0">
                <a:solidFill>
                  <a:srgbClr val="C00000"/>
                </a:solidFill>
              </a:rPr>
              <a:t> </a:t>
            </a:r>
            <a:r>
              <a:rPr lang="ar-IQ" dirty="0" smtClean="0">
                <a:solidFill>
                  <a:srgbClr val="C00000"/>
                </a:solidFill>
              </a:rPr>
              <a:t>  المادة بسرعة ونقلها الى ماء ذو محتوى اوكسجيني مرتفع لإعادة إنعاشها وتستخدم بتركيز</a:t>
            </a:r>
            <a:r>
              <a:rPr lang="en-US" dirty="0" smtClean="0">
                <a:solidFill>
                  <a:srgbClr val="C00000"/>
                </a:solidFill>
              </a:rPr>
              <a:t>1</a:t>
            </a:r>
            <a:r>
              <a:rPr lang="ar-IQ" dirty="0" smtClean="0">
                <a:solidFill>
                  <a:srgbClr val="C00000"/>
                </a:solidFill>
              </a:rPr>
              <a:t>: </a:t>
            </a:r>
            <a:r>
              <a:rPr lang="en-US" dirty="0" smtClean="0">
                <a:solidFill>
                  <a:srgbClr val="C00000"/>
                </a:solidFill>
              </a:rPr>
              <a:t>40000</a:t>
            </a:r>
            <a:r>
              <a:rPr lang="ar-IQ" dirty="0" smtClean="0">
                <a:solidFill>
                  <a:srgbClr val="C00000"/>
                </a:solidFill>
              </a:rPr>
              <a:t> أو</a:t>
            </a:r>
          </a:p>
          <a:p>
            <a:r>
              <a:rPr lang="ar-IQ" dirty="0">
                <a:solidFill>
                  <a:srgbClr val="C00000"/>
                </a:solidFill>
              </a:rPr>
              <a:t> </a:t>
            </a:r>
            <a:r>
              <a:rPr lang="ar-IQ" dirty="0" smtClean="0">
                <a:solidFill>
                  <a:srgbClr val="C00000"/>
                </a:solidFill>
              </a:rPr>
              <a:t>  </a:t>
            </a:r>
            <a:r>
              <a:rPr lang="en-US" dirty="0" smtClean="0">
                <a:solidFill>
                  <a:srgbClr val="C00000"/>
                </a:solidFill>
              </a:rPr>
              <a:t>2.5</a:t>
            </a:r>
            <a:r>
              <a:rPr lang="ar-IQ" dirty="0" smtClean="0">
                <a:solidFill>
                  <a:srgbClr val="C00000"/>
                </a:solidFill>
              </a:rPr>
              <a:t> مل مذاب في </a:t>
            </a:r>
            <a:r>
              <a:rPr lang="en-US" dirty="0" smtClean="0">
                <a:solidFill>
                  <a:srgbClr val="C00000"/>
                </a:solidFill>
              </a:rPr>
              <a:t>100</a:t>
            </a:r>
            <a:r>
              <a:rPr lang="ar-IQ" dirty="0" smtClean="0">
                <a:solidFill>
                  <a:srgbClr val="C00000"/>
                </a:solidFill>
              </a:rPr>
              <a:t> لتر ماء.  </a:t>
            </a:r>
            <a:r>
              <a:rPr lang="en-US" dirty="0" smtClean="0"/>
              <a:t> </a:t>
            </a:r>
            <a:endParaRPr lang="en-GB" dirty="0"/>
          </a:p>
        </p:txBody>
      </p:sp>
      <p:sp>
        <p:nvSpPr>
          <p:cNvPr id="13" name="AutoShape 20"/>
          <p:cNvSpPr>
            <a:spLocks noChangeArrowheads="1"/>
          </p:cNvSpPr>
          <p:nvPr/>
        </p:nvSpPr>
        <p:spPr bwMode="auto">
          <a:xfrm>
            <a:off x="370875" y="5085184"/>
            <a:ext cx="8429684" cy="1296144"/>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r>
              <a:rPr lang="en-US" dirty="0" smtClean="0"/>
              <a:t>3</a:t>
            </a:r>
            <a:r>
              <a:rPr lang="ar-IQ" dirty="0" smtClean="0"/>
              <a:t>- </a:t>
            </a:r>
            <a:r>
              <a:rPr lang="ar-IQ" dirty="0" smtClean="0">
                <a:solidFill>
                  <a:srgbClr val="C00000"/>
                </a:solidFill>
              </a:rPr>
              <a:t>مادة</a:t>
            </a:r>
            <a:r>
              <a:rPr lang="en-US" sz="3200" dirty="0">
                <a:solidFill>
                  <a:srgbClr val="C00000"/>
                </a:solidFill>
              </a:rPr>
              <a:t> </a:t>
            </a:r>
            <a:r>
              <a:rPr lang="en-US" dirty="0" err="1" smtClean="0">
                <a:solidFill>
                  <a:srgbClr val="C00000"/>
                </a:solidFill>
              </a:rPr>
              <a:t>Phenoxyethanol</a:t>
            </a:r>
            <a:r>
              <a:rPr lang="en-US" dirty="0" smtClean="0">
                <a:solidFill>
                  <a:srgbClr val="C00000"/>
                </a:solidFill>
              </a:rPr>
              <a:t>  </a:t>
            </a:r>
            <a:r>
              <a:rPr lang="ar-IQ" dirty="0" smtClean="0">
                <a:solidFill>
                  <a:srgbClr val="C00000"/>
                </a:solidFill>
              </a:rPr>
              <a:t> وهي مادة معتدلة لكنها أقل فعالية من مادة </a:t>
            </a:r>
            <a:r>
              <a:rPr lang="en-US" dirty="0" smtClean="0">
                <a:solidFill>
                  <a:srgbClr val="C00000"/>
                </a:solidFill>
              </a:rPr>
              <a:t>MS222</a:t>
            </a:r>
            <a:r>
              <a:rPr lang="ar-IQ" dirty="0" smtClean="0">
                <a:solidFill>
                  <a:srgbClr val="C00000"/>
                </a:solidFill>
              </a:rPr>
              <a:t> وأرخص ثمنا وتستخدم  </a:t>
            </a:r>
          </a:p>
          <a:p>
            <a:r>
              <a:rPr lang="ar-IQ" dirty="0">
                <a:solidFill>
                  <a:srgbClr val="C00000"/>
                </a:solidFill>
              </a:rPr>
              <a:t> </a:t>
            </a:r>
            <a:r>
              <a:rPr lang="ar-IQ" dirty="0" smtClean="0">
                <a:solidFill>
                  <a:srgbClr val="C00000"/>
                </a:solidFill>
              </a:rPr>
              <a:t>    بتركيز </a:t>
            </a:r>
            <a:r>
              <a:rPr lang="en-US" dirty="0" smtClean="0">
                <a:solidFill>
                  <a:srgbClr val="C00000"/>
                </a:solidFill>
              </a:rPr>
              <a:t>1</a:t>
            </a:r>
            <a:r>
              <a:rPr lang="ar-IQ" dirty="0" smtClean="0">
                <a:solidFill>
                  <a:srgbClr val="C00000"/>
                </a:solidFill>
              </a:rPr>
              <a:t>: </a:t>
            </a:r>
            <a:r>
              <a:rPr lang="en-US" dirty="0" smtClean="0">
                <a:solidFill>
                  <a:srgbClr val="C00000"/>
                </a:solidFill>
              </a:rPr>
              <a:t>5000</a:t>
            </a:r>
            <a:r>
              <a:rPr lang="ar-IQ" dirty="0" smtClean="0">
                <a:solidFill>
                  <a:srgbClr val="C00000"/>
                </a:solidFill>
              </a:rPr>
              <a:t> أو </a:t>
            </a:r>
            <a:r>
              <a:rPr lang="en-US" dirty="0" smtClean="0">
                <a:solidFill>
                  <a:srgbClr val="C00000"/>
                </a:solidFill>
              </a:rPr>
              <a:t>200</a:t>
            </a:r>
            <a:r>
              <a:rPr lang="ar-IQ" dirty="0" smtClean="0">
                <a:solidFill>
                  <a:srgbClr val="C00000"/>
                </a:solidFill>
              </a:rPr>
              <a:t> مل مذاب في </a:t>
            </a:r>
            <a:r>
              <a:rPr lang="en-US" dirty="0" smtClean="0">
                <a:solidFill>
                  <a:srgbClr val="C00000"/>
                </a:solidFill>
              </a:rPr>
              <a:t>100</a:t>
            </a:r>
            <a:r>
              <a:rPr lang="ar-IQ" dirty="0" smtClean="0">
                <a:solidFill>
                  <a:srgbClr val="C00000"/>
                </a:solidFill>
              </a:rPr>
              <a:t> لتر ماء.</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1"/>
                                        </p:tgtEl>
                                        <p:attrNameLst>
                                          <p:attrName>style.visibility</p:attrName>
                                        </p:attrNameLst>
                                      </p:cBhvr>
                                      <p:to>
                                        <p:strVal val="visible"/>
                                      </p:to>
                                    </p:set>
                                    <p:anim calcmode="discrete" valueType="clr">
                                      <p:cBhvr override="childStyle">
                                        <p:cTn id="1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
                                        </p:tgtEl>
                                        <p:attrNameLst>
                                          <p:attrName>fillcolor</p:attrName>
                                        </p:attrNameLst>
                                      </p:cBhvr>
                                      <p:tavLst>
                                        <p:tav tm="0">
                                          <p:val>
                                            <p:clrVal>
                                              <a:schemeClr val="accent2"/>
                                            </p:clrVal>
                                          </p:val>
                                        </p:tav>
                                        <p:tav tm="50000">
                                          <p:val>
                                            <p:clrVal>
                                              <a:schemeClr val="hlink"/>
                                            </p:clrVal>
                                          </p:val>
                                        </p:tav>
                                      </p:tavLst>
                                    </p:anim>
                                    <p:set>
                                      <p:cBhvr>
                                        <p:cTn id="17" dur="80"/>
                                        <p:tgtEl>
                                          <p:spTgt spid="11"/>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3"/>
                                        </p:tgtEl>
                                        <p:attrNameLst>
                                          <p:attrName>style.visibility</p:attrName>
                                        </p:attrNameLst>
                                      </p:cBhvr>
                                      <p:to>
                                        <p:strVal val="visible"/>
                                      </p:to>
                                    </p:set>
                                    <p:anim calcmode="discrete" valueType="clr">
                                      <p:cBhvr override="childStyle">
                                        <p:cTn id="2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
                                        </p:tgtEl>
                                        <p:attrNameLst>
                                          <p:attrName>fillcolor</p:attrName>
                                        </p:attrNameLst>
                                      </p:cBhvr>
                                      <p:tavLst>
                                        <p:tav tm="0">
                                          <p:val>
                                            <p:clrVal>
                                              <a:schemeClr val="accent2"/>
                                            </p:clrVal>
                                          </p:val>
                                        </p:tav>
                                        <p:tav tm="50000">
                                          <p:val>
                                            <p:clrVal>
                                              <a:schemeClr val="hlink"/>
                                            </p:clrVal>
                                          </p:val>
                                        </p:tav>
                                      </p:tavLst>
                                    </p:anim>
                                    <p:set>
                                      <p:cBhvr>
                                        <p:cTn id="3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5085E1J"/>
          <p:cNvPicPr>
            <a:picLocks noChangeAspect="1" noChangeArrowheads="1"/>
          </p:cNvPicPr>
          <p:nvPr/>
        </p:nvPicPr>
        <p:blipFill>
          <a:blip r:embed="rId2" cstate="print"/>
          <a:srcRect/>
          <a:stretch>
            <a:fillRect/>
          </a:stretch>
        </p:blipFill>
        <p:spPr bwMode="auto">
          <a:xfrm>
            <a:off x="2285984" y="71414"/>
            <a:ext cx="5229435" cy="3435294"/>
          </a:xfrm>
          <a:prstGeom prst="rect">
            <a:avLst/>
          </a:prstGeom>
          <a:noFill/>
          <a:ln w="9525">
            <a:noFill/>
            <a:miter lim="800000"/>
            <a:headEnd/>
            <a:tailEnd/>
          </a:ln>
        </p:spPr>
      </p:pic>
      <p:sp>
        <p:nvSpPr>
          <p:cNvPr id="5" name="AutoShape 20"/>
          <p:cNvSpPr>
            <a:spLocks noChangeArrowheads="1"/>
          </p:cNvSpPr>
          <p:nvPr/>
        </p:nvSpPr>
        <p:spPr bwMode="auto">
          <a:xfrm>
            <a:off x="317981" y="3571876"/>
            <a:ext cx="8643998" cy="928694"/>
          </a:xfrm>
          <a:prstGeom prst="flowChartAlternateProcess">
            <a:avLst/>
          </a:prstGeom>
          <a:solidFill>
            <a:srgbClr val="FFC000">
              <a:alpha val="32000"/>
            </a:srgbClr>
          </a:solidFill>
          <a:ln w="9525">
            <a:solidFill>
              <a:schemeClr val="tx1"/>
            </a:solidFill>
            <a:miter lim="800000"/>
            <a:headEnd/>
            <a:tailEnd/>
          </a:ln>
        </p:spPr>
        <p:txBody>
          <a:bodyPr wrap="none" anchor="ctr"/>
          <a:lstStyle/>
          <a:p>
            <a:r>
              <a:rPr lang="ar-IQ" sz="2400" dirty="0" smtClean="0"/>
              <a:t>عند اختيارالأمهات الناضجة تجلب الى المفقس في الصباح الباكرعن طريق وضعها في</a:t>
            </a:r>
          </a:p>
          <a:p>
            <a:r>
              <a:rPr lang="ar-IQ" sz="2400" dirty="0" smtClean="0"/>
              <a:t> حاويات صغيرة سعة </a:t>
            </a:r>
            <a:r>
              <a:rPr lang="en-US" sz="2400" dirty="0" smtClean="0"/>
              <a:t>100</a:t>
            </a:r>
            <a:r>
              <a:rPr lang="ar-IQ" sz="2400" dirty="0" smtClean="0"/>
              <a:t> لتر.</a:t>
            </a:r>
            <a:endParaRPr lang="en-GB" sz="2400" dirty="0"/>
          </a:p>
        </p:txBody>
      </p:sp>
      <p:sp>
        <p:nvSpPr>
          <p:cNvPr id="7" name="AutoShape 20"/>
          <p:cNvSpPr>
            <a:spLocks noChangeArrowheads="1"/>
          </p:cNvSpPr>
          <p:nvPr/>
        </p:nvSpPr>
        <p:spPr bwMode="auto">
          <a:xfrm>
            <a:off x="317981" y="4581128"/>
            <a:ext cx="8643998" cy="576064"/>
          </a:xfrm>
          <a:prstGeom prst="flowChartAlternateProcess">
            <a:avLst/>
          </a:prstGeom>
          <a:solidFill>
            <a:srgbClr val="FFC000">
              <a:alpha val="32000"/>
            </a:srgbClr>
          </a:solidFill>
          <a:ln w="9525">
            <a:solidFill>
              <a:schemeClr val="tx1"/>
            </a:solidFill>
            <a:miter lim="800000"/>
            <a:headEnd/>
            <a:tailEnd/>
          </a:ln>
        </p:spPr>
        <p:txBody>
          <a:bodyPr wrap="none" anchor="ctr"/>
          <a:lstStyle/>
          <a:p>
            <a:r>
              <a:rPr lang="ar-IQ" sz="2400" dirty="0" smtClean="0"/>
              <a:t>يتم تخدير الأسماك اثناء نقلها باستخدام مادة مخدرة مثل </a:t>
            </a:r>
            <a:r>
              <a:rPr lang="en-US" sz="2400" dirty="0" smtClean="0"/>
              <a:t>MS222</a:t>
            </a:r>
            <a:r>
              <a:rPr lang="ar-IQ" sz="2400" dirty="0" smtClean="0"/>
              <a:t> .</a:t>
            </a:r>
            <a:endParaRPr lang="en-GB" sz="2400" dirty="0"/>
          </a:p>
        </p:txBody>
      </p:sp>
      <p:sp>
        <p:nvSpPr>
          <p:cNvPr id="9" name="AutoShape 20"/>
          <p:cNvSpPr>
            <a:spLocks noChangeArrowheads="1"/>
          </p:cNvSpPr>
          <p:nvPr/>
        </p:nvSpPr>
        <p:spPr bwMode="auto">
          <a:xfrm>
            <a:off x="300753" y="5229200"/>
            <a:ext cx="8643998" cy="1500198"/>
          </a:xfrm>
          <a:prstGeom prst="flowChartAlternateProcess">
            <a:avLst/>
          </a:prstGeom>
          <a:solidFill>
            <a:srgbClr val="FFC000">
              <a:alpha val="32000"/>
            </a:srgbClr>
          </a:solidFill>
          <a:ln w="9525">
            <a:solidFill>
              <a:schemeClr val="tx1"/>
            </a:solidFill>
            <a:miter lim="800000"/>
            <a:headEnd/>
            <a:tailEnd/>
          </a:ln>
        </p:spPr>
        <p:txBody>
          <a:bodyPr wrap="none" anchor="ctr"/>
          <a:lstStyle/>
          <a:p>
            <a:r>
              <a:rPr lang="ar-IQ" sz="2400" dirty="0" smtClean="0"/>
              <a:t>من هذه اللحظة يجب معاملة الأسماك المخدرة بحذر وعناية عالية إذ يجب التأكد من </a:t>
            </a:r>
          </a:p>
          <a:p>
            <a:r>
              <a:rPr lang="ar-IQ" sz="2400" dirty="0" smtClean="0"/>
              <a:t>حركة الغطاء </a:t>
            </a:r>
            <a:r>
              <a:rPr lang="ar-IQ" sz="2400" dirty="0" err="1" smtClean="0"/>
              <a:t>الغلصمي</a:t>
            </a:r>
            <a:r>
              <a:rPr lang="ar-IQ" sz="2400" dirty="0" smtClean="0"/>
              <a:t> بشكل منتطم لأن الأسماك ستكون في خطر عند توقف هذه </a:t>
            </a:r>
          </a:p>
          <a:p>
            <a:r>
              <a:rPr lang="ar-IQ" sz="2400" dirty="0" smtClean="0"/>
              <a:t>الحركة وعند ملاحظة اي خلل في الحركة يجب وضع الأسماك في ماء ذو محتوى </a:t>
            </a:r>
          </a:p>
          <a:p>
            <a:r>
              <a:rPr lang="ar-IQ" sz="2400" dirty="0" smtClean="0"/>
              <a:t>اوكسجين عالي.</a:t>
            </a:r>
            <a:endParaRPr lang="en-GB" sz="2400" dirty="0"/>
          </a:p>
        </p:txBody>
      </p:sp>
    </p:spTree>
    <p:extLst>
      <p:ext uri="{BB962C8B-B14F-4D97-AF65-F5344CB8AC3E}">
        <p14:creationId xmlns:p14="http://schemas.microsoft.com/office/powerpoint/2010/main" val="245964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3" decel="100000"/>
                                        <p:tgtEl>
                                          <p:spTgt spid="4"/>
                                        </p:tgtEl>
                                      </p:cBhvr>
                                    </p:animEffect>
                                    <p:animScale>
                                      <p:cBhvr>
                                        <p:cTn id="8" dur="193" decel="100000"/>
                                        <p:tgtEl>
                                          <p:spTgt spid="4"/>
                                        </p:tgtEl>
                                      </p:cBhvr>
                                      <p:from x="10000" y="10000"/>
                                      <p:to x="200000" y="450000"/>
                                    </p:animScale>
                                    <p:animScale>
                                      <p:cBhvr>
                                        <p:cTn id="9" dur="308" accel="100000" fill="hold">
                                          <p:stCondLst>
                                            <p:cond delay="193"/>
                                          </p:stCondLst>
                                        </p:cTn>
                                        <p:tgtEl>
                                          <p:spTgt spid="4"/>
                                        </p:tgtEl>
                                      </p:cBhvr>
                                      <p:from x="200000" y="450000"/>
                                      <p:to x="100000" y="100000"/>
                                    </p:animScale>
                                    <p:set>
                                      <p:cBhvr>
                                        <p:cTn id="10" dur="193" fill="hold"/>
                                        <p:tgtEl>
                                          <p:spTgt spid="4"/>
                                        </p:tgtEl>
                                        <p:attrNameLst>
                                          <p:attrName>ppt_x</p:attrName>
                                        </p:attrNameLst>
                                      </p:cBhvr>
                                      <p:to>
                                        <p:strVal val="(0.5)"/>
                                      </p:to>
                                    </p:set>
                                    <p:anim from="(0.5)" to="(#ppt_x)" calcmode="lin" valueType="num">
                                      <p:cBhvr>
                                        <p:cTn id="11" dur="308" accel="100000" fill="hold">
                                          <p:stCondLst>
                                            <p:cond delay="193"/>
                                          </p:stCondLst>
                                        </p:cTn>
                                        <p:tgtEl>
                                          <p:spTgt spid="4"/>
                                        </p:tgtEl>
                                        <p:attrNameLst>
                                          <p:attrName>ppt_x</p:attrName>
                                        </p:attrNameLst>
                                      </p:cBhvr>
                                    </p:anim>
                                    <p:set>
                                      <p:cBhvr>
                                        <p:cTn id="12" dur="193" fill="hold"/>
                                        <p:tgtEl>
                                          <p:spTgt spid="4"/>
                                        </p:tgtEl>
                                        <p:attrNameLst>
                                          <p:attrName>ppt_y</p:attrName>
                                        </p:attrNameLst>
                                      </p:cBhvr>
                                      <p:to>
                                        <p:strVal val="(#ppt_y+0.4)"/>
                                      </p:to>
                                    </p:set>
                                    <p:anim from="(#ppt_y+0.4)" to="(#ppt_y)" calcmode="lin" valueType="num">
                                      <p:cBhvr>
                                        <p:cTn id="13" dur="308" accel="100000" fill="hold">
                                          <p:stCondLst>
                                            <p:cond delay="193"/>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from="(-#ppt_w/2)" to="(#ppt_x)" calcmode="lin" valueType="num">
                                      <p:cBhvr>
                                        <p:cTn id="18" dur="300" fill="hold">
                                          <p:stCondLst>
                                            <p:cond delay="0"/>
                                          </p:stCondLst>
                                        </p:cTn>
                                        <p:tgtEl>
                                          <p:spTgt spid="5"/>
                                        </p:tgtEl>
                                        <p:attrNameLst>
                                          <p:attrName>ppt_x</p:attrName>
                                        </p:attrNameLst>
                                      </p:cBhvr>
                                    </p:anim>
                                    <p:anim from="0" to="-1.0" calcmode="lin" valueType="num">
                                      <p:cBhvr>
                                        <p:cTn id="19" dur="100" decel="50000" autoRev="1" fill="hold">
                                          <p:stCondLst>
                                            <p:cond delay="300"/>
                                          </p:stCondLst>
                                        </p:cTn>
                                        <p:tgtEl>
                                          <p:spTgt spid="5"/>
                                        </p:tgtEl>
                                        <p:attrNameLst>
                                          <p:attrName>xshear</p:attrName>
                                        </p:attrNameLst>
                                      </p:cBhvr>
                                    </p:anim>
                                    <p:animScale>
                                      <p:cBhvr>
                                        <p:cTn id="20" dur="100" decel="100000" autoRev="1" fill="hold">
                                          <p:stCondLst>
                                            <p:cond delay="300"/>
                                          </p:stCondLst>
                                        </p:cTn>
                                        <p:tgtEl>
                                          <p:spTgt spid="5"/>
                                        </p:tgtEl>
                                      </p:cBhvr>
                                      <p:from x="100000" y="100000"/>
                                      <p:to x="80000" y="100000"/>
                                    </p:animScale>
                                    <p:anim by="(#ppt_h/3+#ppt_w*0.1)" calcmode="lin" valueType="num">
                                      <p:cBhvr additive="sum">
                                        <p:cTn id="21" dur="100" decel="100000" autoRev="1" fill="hold">
                                          <p:stCondLst>
                                            <p:cond delay="300"/>
                                          </p:stCondLst>
                                        </p:cTn>
                                        <p:tgtEl>
                                          <p:spTgt spid="5"/>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 calcmode="lin" valueType="num">
                                      <p:cBhvr>
                                        <p:cTn id="28" dur="500" fill="hold"/>
                                        <p:tgtEl>
                                          <p:spTgt spid="7"/>
                                        </p:tgtEl>
                                        <p:attrNameLst>
                                          <p:attrName>style.rotation</p:attrName>
                                        </p:attrNameLst>
                                      </p:cBhvr>
                                      <p:tavLst>
                                        <p:tav tm="0">
                                          <p:val>
                                            <p:fltVal val="90"/>
                                          </p:val>
                                        </p:tav>
                                        <p:tav tm="100000">
                                          <p:val>
                                            <p:fltVal val="0"/>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h\Desktop\Art. breeding\العمل\DSC02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8424936" cy="288032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p:cNvSpPr>
            <a:spLocks noChangeArrowheads="1"/>
          </p:cNvSpPr>
          <p:nvPr/>
        </p:nvSpPr>
        <p:spPr bwMode="auto">
          <a:xfrm>
            <a:off x="79362" y="3876436"/>
            <a:ext cx="8929718" cy="1357322"/>
          </a:xfrm>
          <a:prstGeom prst="bevel">
            <a:avLst>
              <a:gd name="adj" fmla="val 12500"/>
            </a:avLst>
          </a:prstGeom>
          <a:solidFill>
            <a:schemeClr val="accent1">
              <a:alpha val="23921"/>
            </a:schemeClr>
          </a:solidFill>
          <a:ln w="9525">
            <a:solidFill>
              <a:schemeClr val="tx1"/>
            </a:solidFill>
            <a:miter lim="800000"/>
            <a:headEnd/>
            <a:tailEnd/>
          </a:ln>
        </p:spPr>
        <p:txBody>
          <a:bodyPr wrap="none" anchor="ctr"/>
          <a:lstStyle/>
          <a:p>
            <a:r>
              <a:rPr lang="ar-IQ" sz="2000" dirty="0" smtClean="0">
                <a:solidFill>
                  <a:srgbClr val="0070C0"/>
                </a:solidFill>
              </a:rPr>
              <a:t>عند وصول الأسماك الناضجة الى المفقس يتم  قياس بعض صفاتها المظهرية وبالأخص وزن الأسماك </a:t>
            </a:r>
          </a:p>
          <a:p>
            <a:r>
              <a:rPr lang="ar-IQ" sz="2000" dirty="0" smtClean="0">
                <a:solidFill>
                  <a:srgbClr val="0070C0"/>
                </a:solidFill>
              </a:rPr>
              <a:t>وذلك لأهميته في تحديد كمية الهرمون المطلوبة للحقن ثم توضع الأناث والذكور في احواض منفصلة.</a:t>
            </a:r>
            <a:endParaRPr lang="en-US" sz="2000" dirty="0">
              <a:solidFill>
                <a:srgbClr val="0070C0"/>
              </a:solidFill>
            </a:endParaRPr>
          </a:p>
        </p:txBody>
      </p:sp>
      <p:sp>
        <p:nvSpPr>
          <p:cNvPr id="10" name="AutoShape 6"/>
          <p:cNvSpPr>
            <a:spLocks noChangeArrowheads="1"/>
          </p:cNvSpPr>
          <p:nvPr/>
        </p:nvSpPr>
        <p:spPr bwMode="auto">
          <a:xfrm>
            <a:off x="71406" y="5589240"/>
            <a:ext cx="8929718" cy="864096"/>
          </a:xfrm>
          <a:prstGeom prst="bevel">
            <a:avLst>
              <a:gd name="adj" fmla="val 12500"/>
            </a:avLst>
          </a:prstGeom>
          <a:solidFill>
            <a:schemeClr val="accent1">
              <a:alpha val="23921"/>
            </a:schemeClr>
          </a:solidFill>
          <a:ln w="9525">
            <a:solidFill>
              <a:schemeClr val="tx1"/>
            </a:solidFill>
            <a:miter lim="800000"/>
            <a:headEnd/>
            <a:tailEnd/>
          </a:ln>
        </p:spPr>
        <p:txBody>
          <a:bodyPr wrap="none" anchor="ctr"/>
          <a:lstStyle/>
          <a:p>
            <a:r>
              <a:rPr lang="ar-IQ" sz="2000" dirty="0" smtClean="0">
                <a:solidFill>
                  <a:srgbClr val="FF0000"/>
                </a:solidFill>
              </a:rPr>
              <a:t>تترك الأسماك لفترة زمنية حتى تزول عنها حالة الإجهاد ثم يتم حقنها بالهرمون المطلوب لتحفيز التبويض</a:t>
            </a:r>
            <a:endParaRPr lang="en-US" sz="2000" dirty="0">
              <a:solidFill>
                <a:srgbClr val="FF0000"/>
              </a:solidFill>
            </a:endParaRPr>
          </a:p>
        </p:txBody>
      </p:sp>
    </p:spTree>
    <p:extLst>
      <p:ext uri="{BB962C8B-B14F-4D97-AF65-F5344CB8AC3E}">
        <p14:creationId xmlns:p14="http://schemas.microsoft.com/office/powerpoint/2010/main" val="245964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ou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Grp="1" noChangeArrowheads="1"/>
          </p:cNvSpPr>
          <p:nvPr>
            <p:ph type="title"/>
          </p:nvPr>
        </p:nvSpPr>
        <p:spPr bwMode="auto">
          <a:prstGeom prst="cloudCallout">
            <a:avLst>
              <a:gd name="adj1" fmla="val 310"/>
              <a:gd name="adj2" fmla="val 23718"/>
            </a:avLst>
          </a:prstGeom>
          <a:gradFill rotWithShape="1">
            <a:gsLst>
              <a:gs pos="0">
                <a:srgbClr val="CCCC00"/>
              </a:gs>
              <a:gs pos="50000">
                <a:srgbClr val="FF9900"/>
              </a:gs>
              <a:gs pos="100000">
                <a:srgbClr val="CCCC00"/>
              </a:gs>
            </a:gsLst>
            <a:lin ang="2700000" scaled="1"/>
          </a:gradFill>
          <a:ln w="9525">
            <a:solidFill>
              <a:schemeClr val="tx1"/>
            </a:solidFill>
            <a:round/>
            <a:headEnd/>
            <a:tailEnd/>
          </a:ln>
          <a:effectLst/>
        </p:spPr>
        <p:txBody>
          <a:bodyPr/>
          <a:lstStyle/>
          <a:p>
            <a:pPr algn="ctr"/>
            <a:r>
              <a:rPr lang="ar-IQ" sz="2800" b="1" smtClean="0">
                <a:effectLst>
                  <a:outerShdw blurRad="38100" dist="38100" dir="2700000" algn="tl">
                    <a:srgbClr val="000000">
                      <a:alpha val="43137"/>
                    </a:srgbClr>
                  </a:outerShdw>
                </a:effectLst>
                <a:latin typeface="Arial" pitchFamily="34" charset="0"/>
                <a:cs typeface="Arial" pitchFamily="34" charset="0"/>
              </a:rPr>
              <a:t>تحضير هرمون الغدة النخامية  </a:t>
            </a:r>
            <a:r>
              <a:rPr lang="ar-IQ" sz="2800" b="1" dirty="0" smtClean="0">
                <a:effectLst>
                  <a:outerShdw blurRad="38100" dist="38100" dir="2700000" algn="tl">
                    <a:srgbClr val="000000">
                      <a:alpha val="43137"/>
                    </a:srgbClr>
                  </a:outerShdw>
                </a:effectLst>
                <a:latin typeface="Arial" pitchFamily="34" charset="0"/>
                <a:cs typeface="Arial" pitchFamily="34" charset="0"/>
              </a:rPr>
              <a:t>المستخدم في الحقن</a:t>
            </a:r>
            <a:endParaRPr lang="en-US" sz="2800" b="1" dirty="0">
              <a:latin typeface="Arial" pitchFamily="34" charset="0"/>
              <a:cs typeface="Arial" pitchFamily="34" charset="0"/>
            </a:endParaRPr>
          </a:p>
        </p:txBody>
      </p:sp>
      <p:sp>
        <p:nvSpPr>
          <p:cNvPr id="5" name="Content Placeholder 2"/>
          <p:cNvSpPr>
            <a:spLocks noGrp="1"/>
          </p:cNvSpPr>
          <p:nvPr>
            <p:ph idx="1"/>
          </p:nvPr>
        </p:nvSpPr>
        <p:spPr>
          <a:xfrm>
            <a:off x="457200" y="1600200"/>
            <a:ext cx="8229600" cy="4997152"/>
          </a:xfrm>
        </p:spPr>
        <p:txBody>
          <a:bodyPr>
            <a:noAutofit/>
          </a:bodyPr>
          <a:lstStyle/>
          <a:p>
            <a:pPr marL="114300" indent="0" algn="just">
              <a:buNone/>
            </a:pPr>
            <a:r>
              <a:rPr lang="ar-IQ" sz="2400" dirty="0" smtClean="0">
                <a:solidFill>
                  <a:srgbClr val="C00000"/>
                </a:solidFill>
              </a:rPr>
              <a:t>أولاً</a:t>
            </a:r>
            <a:endParaRPr lang="en-US" sz="2400" dirty="0">
              <a:solidFill>
                <a:srgbClr val="C00000"/>
              </a:solidFill>
            </a:endParaRPr>
          </a:p>
          <a:p>
            <a:pPr marL="114300" indent="0" algn="just" rtl="1">
              <a:buNone/>
            </a:pPr>
            <a:r>
              <a:rPr lang="en-US" sz="2000" dirty="0" smtClean="0">
                <a:solidFill>
                  <a:srgbClr val="FF0000"/>
                </a:solidFill>
              </a:rPr>
              <a:t>   </a:t>
            </a:r>
            <a:r>
              <a:rPr lang="ar-IQ" sz="2000" dirty="0" smtClean="0">
                <a:solidFill>
                  <a:srgbClr val="006600"/>
                </a:solidFill>
              </a:rPr>
              <a:t>تركيز </a:t>
            </a:r>
            <a:r>
              <a:rPr lang="ar-IQ" sz="2000" dirty="0">
                <a:solidFill>
                  <a:srgbClr val="006600"/>
                </a:solidFill>
              </a:rPr>
              <a:t>الهرمون (</a:t>
            </a:r>
            <a:r>
              <a:rPr lang="ar-IQ" sz="2000" dirty="0" smtClean="0">
                <a:solidFill>
                  <a:srgbClr val="006600"/>
                </a:solidFill>
              </a:rPr>
              <a:t>ملغم/سم</a:t>
            </a:r>
            <a:r>
              <a:rPr lang="en-US" sz="2000" baseline="30000" dirty="0" smtClean="0">
                <a:solidFill>
                  <a:srgbClr val="006600"/>
                </a:solidFill>
              </a:rPr>
              <a:t>3</a:t>
            </a:r>
            <a:r>
              <a:rPr lang="ar-IQ" sz="2000" dirty="0" smtClean="0">
                <a:solidFill>
                  <a:srgbClr val="006600"/>
                </a:solidFill>
              </a:rPr>
              <a:t>) </a:t>
            </a:r>
            <a:r>
              <a:rPr lang="ar-IQ" sz="2000" dirty="0">
                <a:solidFill>
                  <a:srgbClr val="006600"/>
                </a:solidFill>
              </a:rPr>
              <a:t>= الجرعة المطلوبة × وزن </a:t>
            </a:r>
            <a:r>
              <a:rPr lang="ar-IQ" sz="2000" dirty="0" smtClean="0">
                <a:solidFill>
                  <a:srgbClr val="006600"/>
                </a:solidFill>
              </a:rPr>
              <a:t>السمك</a:t>
            </a:r>
            <a:r>
              <a:rPr lang="ar-SA" sz="2000" dirty="0" smtClean="0">
                <a:solidFill>
                  <a:srgbClr val="006600"/>
                </a:solidFill>
              </a:rPr>
              <a:t>ة</a:t>
            </a:r>
            <a:r>
              <a:rPr lang="ar-IQ" sz="2000" dirty="0" smtClean="0">
                <a:solidFill>
                  <a:srgbClr val="006600"/>
                </a:solidFill>
              </a:rPr>
              <a:t>/حجم محلول الحقن </a:t>
            </a:r>
            <a:r>
              <a:rPr lang="ar-IQ" sz="2000" dirty="0">
                <a:solidFill>
                  <a:srgbClr val="006600"/>
                </a:solidFill>
              </a:rPr>
              <a:t>(</a:t>
            </a:r>
            <a:r>
              <a:rPr lang="en-US" sz="2000" dirty="0">
                <a:solidFill>
                  <a:srgbClr val="006600"/>
                </a:solidFill>
              </a:rPr>
              <a:t>1</a:t>
            </a:r>
            <a:r>
              <a:rPr lang="ar-SA" sz="2000" dirty="0">
                <a:solidFill>
                  <a:srgbClr val="006600"/>
                </a:solidFill>
              </a:rPr>
              <a:t>سم</a:t>
            </a:r>
            <a:r>
              <a:rPr lang="en-US" sz="2000" dirty="0">
                <a:solidFill>
                  <a:srgbClr val="006600"/>
                </a:solidFill>
              </a:rPr>
              <a:t>³</a:t>
            </a:r>
            <a:r>
              <a:rPr lang="ar-IQ" sz="2000" dirty="0" smtClean="0">
                <a:solidFill>
                  <a:srgbClr val="006600"/>
                </a:solidFill>
              </a:rPr>
              <a:t>).</a:t>
            </a:r>
            <a:endParaRPr lang="en-US" sz="2000" dirty="0">
              <a:solidFill>
                <a:srgbClr val="006600"/>
              </a:solidFill>
            </a:endParaRPr>
          </a:p>
          <a:p>
            <a:pPr marL="114300" indent="0" algn="just" rtl="1">
              <a:buNone/>
            </a:pPr>
            <a:r>
              <a:rPr lang="ar-IQ" sz="2000" dirty="0" smtClean="0">
                <a:solidFill>
                  <a:srgbClr val="006600"/>
                </a:solidFill>
              </a:rPr>
              <a:t>الوزن </a:t>
            </a:r>
            <a:r>
              <a:rPr lang="ar-IQ" sz="2000" dirty="0">
                <a:solidFill>
                  <a:srgbClr val="006600"/>
                </a:solidFill>
              </a:rPr>
              <a:t>الكلي للهرمون = مستوى الجرعة المطلوبة للحقن × الوزن الكلي </a:t>
            </a:r>
            <a:r>
              <a:rPr lang="ar-IQ" sz="2000" dirty="0" smtClean="0">
                <a:solidFill>
                  <a:srgbClr val="006600"/>
                </a:solidFill>
              </a:rPr>
              <a:t>للأسماك.</a:t>
            </a:r>
            <a:endParaRPr lang="ar-SA" sz="2000" dirty="0" smtClean="0">
              <a:solidFill>
                <a:srgbClr val="006600"/>
              </a:solidFill>
            </a:endParaRPr>
          </a:p>
          <a:p>
            <a:pPr marL="114300" indent="0" algn="just">
              <a:buNone/>
            </a:pPr>
            <a:r>
              <a:rPr lang="ar-IQ" sz="2000" dirty="0" smtClean="0">
                <a:solidFill>
                  <a:srgbClr val="006600"/>
                </a:solidFill>
              </a:rPr>
              <a:t>حجم المحلول الفسيولوجي</a:t>
            </a:r>
            <a:r>
              <a:rPr lang="en-US" sz="2000" dirty="0" smtClean="0">
                <a:solidFill>
                  <a:srgbClr val="006600"/>
                </a:solidFill>
              </a:rPr>
              <a:t> </a:t>
            </a:r>
            <a:r>
              <a:rPr lang="ar-IQ" sz="2000" dirty="0" smtClean="0">
                <a:solidFill>
                  <a:srgbClr val="006600"/>
                </a:solidFill>
              </a:rPr>
              <a:t> </a:t>
            </a:r>
            <a:r>
              <a:rPr lang="en-US" sz="2000" dirty="0" smtClean="0">
                <a:solidFill>
                  <a:srgbClr val="006600"/>
                </a:solidFill>
              </a:rPr>
              <a:t>[% 0.7]</a:t>
            </a:r>
            <a:r>
              <a:rPr lang="ar-IQ" sz="2000" dirty="0" smtClean="0">
                <a:solidFill>
                  <a:srgbClr val="006600"/>
                </a:solidFill>
              </a:rPr>
              <a:t> = الوزن الكلي للهرمون/ تركيز الهرمون.</a:t>
            </a:r>
            <a:endParaRPr lang="ar-IQ" sz="2000" dirty="0" smtClean="0">
              <a:solidFill>
                <a:srgbClr val="FF0000"/>
              </a:solidFill>
            </a:endParaRPr>
          </a:p>
          <a:p>
            <a:pPr marL="114300" indent="0" algn="just" rtl="1">
              <a:buNone/>
            </a:pPr>
            <a:r>
              <a:rPr lang="ar-IQ" sz="2400" dirty="0" smtClean="0">
                <a:solidFill>
                  <a:srgbClr val="C00000"/>
                </a:solidFill>
              </a:rPr>
              <a:t>ثانياً</a:t>
            </a:r>
          </a:p>
          <a:p>
            <a:pPr marL="114300" indent="0" algn="just" rtl="1">
              <a:buNone/>
            </a:pPr>
            <a:r>
              <a:rPr lang="en-US" sz="2000" dirty="0" smtClean="0"/>
              <a:t> </a:t>
            </a:r>
            <a:r>
              <a:rPr lang="ar-SA" sz="2000" dirty="0" smtClean="0"/>
              <a:t> </a:t>
            </a:r>
            <a:r>
              <a:rPr lang="ar-IQ" sz="2000" dirty="0" smtClean="0">
                <a:solidFill>
                  <a:srgbClr val="FF0000"/>
                </a:solidFill>
              </a:rPr>
              <a:t>تطحن الغدة النخامية بصورة جيدة بواسطة جفنة خزفية ثم يضاف المحلول الفسيولوجي إلى مسحوق الغدة بشكل تدريجي للحصول على محلول عالق متجانس، وتترك لفترة زمنية لحين ترسب الأنسجة المتبقية دون طحن ويسحب العالق فقط ليتم حقنه في عضلات الأسماك تحت الزعنفة الظهرية فوق الخط الجانبي</a:t>
            </a:r>
            <a:r>
              <a:rPr lang="en-US" sz="2000" dirty="0" smtClean="0">
                <a:solidFill>
                  <a:srgbClr val="FF0000"/>
                </a:solidFill>
              </a:rPr>
              <a:t> </a:t>
            </a:r>
            <a:r>
              <a:rPr lang="ar-IQ" sz="2000" dirty="0" smtClean="0">
                <a:solidFill>
                  <a:srgbClr val="FF0000"/>
                </a:solidFill>
              </a:rPr>
              <a:t>أو في أبط الزعنفة الحوضية.</a:t>
            </a:r>
            <a:endParaRPr lang="ar-SA" sz="2000" dirty="0" smtClean="0">
              <a:solidFill>
                <a:srgbClr val="FF0000"/>
              </a:solidFill>
            </a:endParaRPr>
          </a:p>
          <a:p>
            <a:pPr marL="114300" indent="0" algn="just" rtl="1">
              <a:buNone/>
            </a:pPr>
            <a:r>
              <a:rPr lang="ar-SA" sz="2400" dirty="0" smtClean="0">
                <a:solidFill>
                  <a:srgbClr val="C00000"/>
                </a:solidFill>
              </a:rPr>
              <a:t>ثالثا</a:t>
            </a:r>
            <a:r>
              <a:rPr lang="ar-SA" sz="2400" dirty="0" smtClean="0">
                <a:solidFill>
                  <a:srgbClr val="C00000"/>
                </a:solidFill>
                <a:latin typeface="Arial"/>
              </a:rPr>
              <a:t>ً</a:t>
            </a:r>
            <a:endParaRPr lang="ar-IQ" sz="2400" dirty="0" smtClean="0">
              <a:solidFill>
                <a:srgbClr val="C00000"/>
              </a:solidFill>
            </a:endParaRPr>
          </a:p>
          <a:p>
            <a:pPr marL="114300" indent="0" algn="just" rtl="1">
              <a:buNone/>
            </a:pPr>
            <a:r>
              <a:rPr lang="en-US" sz="2000" dirty="0" smtClean="0">
                <a:solidFill>
                  <a:srgbClr val="00B0F0"/>
                </a:solidFill>
              </a:rPr>
              <a:t>    </a:t>
            </a:r>
            <a:r>
              <a:rPr lang="ar-IQ" sz="2000" dirty="0" smtClean="0">
                <a:solidFill>
                  <a:srgbClr val="00B0F0"/>
                </a:solidFill>
              </a:rPr>
              <a:t>تحقن الإناث بجرعتين الأولى تمثل </a:t>
            </a:r>
            <a:r>
              <a:rPr lang="en-US" sz="2000" dirty="0" smtClean="0">
                <a:solidFill>
                  <a:srgbClr val="00B0F0"/>
                </a:solidFill>
              </a:rPr>
              <a:t>10</a:t>
            </a:r>
            <a:r>
              <a:rPr lang="ar-IQ" sz="2000" dirty="0" smtClean="0">
                <a:solidFill>
                  <a:srgbClr val="00B0F0"/>
                </a:solidFill>
              </a:rPr>
              <a:t>% من الجرعة الكلية </a:t>
            </a:r>
            <a:r>
              <a:rPr lang="ar-IQ" sz="2000" dirty="0" smtClean="0">
                <a:solidFill>
                  <a:srgbClr val="00B0F0"/>
                </a:solidFill>
              </a:rPr>
              <a:t>المطلوبة،</a:t>
            </a:r>
            <a:r>
              <a:rPr lang="ar-SA" sz="2000" dirty="0" smtClean="0">
                <a:solidFill>
                  <a:srgbClr val="00B0F0"/>
                </a:solidFill>
              </a:rPr>
              <a:t> </a:t>
            </a:r>
            <a:r>
              <a:rPr lang="ar-IQ" sz="2000" dirty="0" smtClean="0">
                <a:solidFill>
                  <a:srgbClr val="00B0F0"/>
                </a:solidFill>
              </a:rPr>
              <a:t>أما </a:t>
            </a:r>
            <a:r>
              <a:rPr lang="ar-IQ" sz="2000" dirty="0" smtClean="0">
                <a:solidFill>
                  <a:srgbClr val="00B0F0"/>
                </a:solidFill>
              </a:rPr>
              <a:t>الجرعة الثانية فتكون بعد </a:t>
            </a:r>
            <a:r>
              <a:rPr lang="en-US" sz="2000" dirty="0" smtClean="0">
                <a:solidFill>
                  <a:srgbClr val="00B0F0"/>
                </a:solidFill>
              </a:rPr>
              <a:t>10</a:t>
            </a:r>
            <a:r>
              <a:rPr lang="ar-IQ" sz="2000" dirty="0" smtClean="0">
                <a:solidFill>
                  <a:srgbClr val="00B0F0"/>
                </a:solidFill>
              </a:rPr>
              <a:t>-</a:t>
            </a:r>
            <a:r>
              <a:rPr lang="en-US" sz="2000" dirty="0" smtClean="0">
                <a:solidFill>
                  <a:srgbClr val="00B0F0"/>
                </a:solidFill>
              </a:rPr>
              <a:t>12</a:t>
            </a:r>
            <a:r>
              <a:rPr lang="ar-IQ" sz="2000" dirty="0" smtClean="0">
                <a:solidFill>
                  <a:srgbClr val="00B0F0"/>
                </a:solidFill>
              </a:rPr>
              <a:t> ساعة من وقت إعطاء الجرعة الأولى ومثلت </a:t>
            </a:r>
            <a:r>
              <a:rPr lang="en-US" sz="2000" dirty="0" smtClean="0">
                <a:solidFill>
                  <a:srgbClr val="00B0F0"/>
                </a:solidFill>
              </a:rPr>
              <a:t>90</a:t>
            </a:r>
            <a:r>
              <a:rPr lang="ar-IQ" sz="2000" dirty="0" smtClean="0">
                <a:solidFill>
                  <a:srgbClr val="00B0F0"/>
                </a:solidFill>
              </a:rPr>
              <a:t>% من الجرعة الكلية  فيما تحقن  الذكور بجرعة واحدة بنفس وقت إعطاء الجرعة الثانية </a:t>
            </a:r>
            <a:r>
              <a:rPr lang="ar-IQ" sz="2000" dirty="0" smtClean="0">
                <a:solidFill>
                  <a:srgbClr val="00B0F0"/>
                </a:solidFill>
              </a:rPr>
              <a:t>للإناث.   </a:t>
            </a:r>
            <a:endParaRPr lang="en-US" sz="2000" dirty="0" smtClean="0">
              <a:solidFill>
                <a:srgbClr val="00B0F0"/>
              </a:solidFill>
            </a:endParaRPr>
          </a:p>
          <a:p>
            <a:pPr marL="114300" indent="0" algn="just" rtl="1">
              <a:buNone/>
            </a:pPr>
            <a:r>
              <a:rPr lang="ar-IQ" sz="2000" dirty="0" smtClean="0"/>
              <a:t> </a:t>
            </a:r>
            <a:endParaRPr lang="en-US" sz="2000" dirty="0"/>
          </a:p>
        </p:txBody>
      </p:sp>
    </p:spTree>
    <p:extLst>
      <p:ext uri="{BB962C8B-B14F-4D97-AF65-F5344CB8AC3E}">
        <p14:creationId xmlns:p14="http://schemas.microsoft.com/office/powerpoint/2010/main" val="20967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Ah\Desktop\Art. breeding\العمل\DSC03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4331"/>
            <a:ext cx="7056784" cy="415868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5"/>
          <p:cNvSpPr>
            <a:spLocks noChangeArrowheads="1"/>
          </p:cNvSpPr>
          <p:nvPr/>
        </p:nvSpPr>
        <p:spPr bwMode="auto">
          <a:xfrm>
            <a:off x="2411760" y="4493095"/>
            <a:ext cx="4608513" cy="864097"/>
          </a:xfrm>
          <a:prstGeom prst="flowChartAlternateProcess">
            <a:avLst/>
          </a:prstGeom>
          <a:gradFill rotWithShape="1">
            <a:gsLst>
              <a:gs pos="0">
                <a:srgbClr val="FFEFD1"/>
              </a:gs>
              <a:gs pos="64999">
                <a:srgbClr val="F0EBD5"/>
              </a:gs>
              <a:gs pos="100000">
                <a:srgbClr val="D1C39F"/>
              </a:gs>
            </a:gsLst>
            <a:lin ang="5400000" scaled="0"/>
          </a:gradFill>
          <a:ln w="76200" cmpd="tri">
            <a:solidFill>
              <a:schemeClr val="tx1"/>
            </a:solidFill>
            <a:miter lim="800000"/>
            <a:headEnd/>
            <a:tailEnd/>
          </a:ln>
          <a:effectLst/>
        </p:spPr>
        <p:txBody>
          <a:bodyPr wrap="none" anchor="ctr"/>
          <a:lstStyle/>
          <a:p>
            <a:pPr algn="ctr">
              <a:defRPr/>
            </a:pPr>
            <a:r>
              <a:rPr lang="ar-IQ" sz="2400" dirty="0" smtClean="0">
                <a:latin typeface="Arial" pitchFamily="34" charset="0"/>
                <a:cs typeface="Arial" pitchFamily="34" charset="0"/>
              </a:rPr>
              <a:t>عملية وزن الغدة النخامية</a:t>
            </a:r>
          </a:p>
          <a:p>
            <a:pPr algn="ctr">
              <a:defRPr/>
            </a:pPr>
            <a:endParaRPr lang="ar-IQ" sz="2400" dirty="0" smtClean="0">
              <a:latin typeface="Arial" pitchFamily="34" charset="0"/>
              <a:cs typeface="Arial" pitchFamily="34" charset="0"/>
            </a:endParaRPr>
          </a:p>
        </p:txBody>
      </p:sp>
    </p:spTree>
    <p:extLst>
      <p:ext uri="{BB962C8B-B14F-4D97-AF65-F5344CB8AC3E}">
        <p14:creationId xmlns:p14="http://schemas.microsoft.com/office/powerpoint/2010/main" val="3764896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851</Words>
  <Application>Microsoft Office PowerPoint</Application>
  <PresentationFormat>On-screen Show (4:3)</PresentationFormat>
  <Paragraphs>73</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سمة Office</vt:lpstr>
      <vt:lpstr>1_سمة Office</vt:lpstr>
      <vt:lpstr>2_سمة Office</vt:lpstr>
      <vt:lpstr>  عمليات التكثير الإصطناعي  Artificial Breeding Processes  </vt:lpstr>
      <vt:lpstr>PowerPoint Presentation</vt:lpstr>
      <vt:lpstr>PowerPoint Presentation</vt:lpstr>
      <vt:lpstr>PowerPoint Presentation</vt:lpstr>
      <vt:lpstr>PowerPoint Presentation</vt:lpstr>
      <vt:lpstr>PowerPoint Presentation</vt:lpstr>
      <vt:lpstr>PowerPoint Presentation</vt:lpstr>
      <vt:lpstr>تحضير هرمون الغدة النخامية  المستخدم في الحقن</vt:lpstr>
      <vt:lpstr>PowerPoint Presentation</vt:lpstr>
      <vt:lpstr>PowerPoint Presentation</vt:lpstr>
      <vt:lpstr>PowerPoint Presentation</vt:lpstr>
      <vt:lpstr>PowerPoint Presentation</vt:lpstr>
      <vt:lpstr> </vt:lpstr>
      <vt:lpstr>PowerPoint Presentation</vt:lpstr>
      <vt:lpstr>PowerPoint Presentation</vt:lpstr>
      <vt:lpstr>غسل البيض</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implications of feeding fish with feed that has excess or deficient energy</dc:title>
  <dc:creator>wa</dc:creator>
  <cp:lastModifiedBy>Maher</cp:lastModifiedBy>
  <cp:revision>108</cp:revision>
  <dcterms:created xsi:type="dcterms:W3CDTF">2012-02-02T17:02:28Z</dcterms:created>
  <dcterms:modified xsi:type="dcterms:W3CDTF">2023-04-02T08:26:16Z</dcterms:modified>
</cp:coreProperties>
</file>